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9" r:id="rId5"/>
    <p:sldId id="264" r:id="rId6"/>
    <p:sldId id="272" r:id="rId7"/>
    <p:sldId id="280" r:id="rId8"/>
    <p:sldId id="259" r:id="rId9"/>
    <p:sldId id="265" r:id="rId10"/>
    <p:sldId id="273" r:id="rId11"/>
    <p:sldId id="274" r:id="rId12"/>
    <p:sldId id="275" r:id="rId13"/>
    <p:sldId id="277" r:id="rId14"/>
    <p:sldId id="278" r:id="rId15"/>
    <p:sldId id="261" r:id="rId16"/>
    <p:sldId id="262" r:id="rId17"/>
  </p:sldIdLst>
  <p:sldSz cx="24384000" cy="13716000"/>
  <p:notesSz cx="6858000" cy="9144000"/>
  <p:embeddedFontLst>
    <p:embeddedFont>
      <p:font typeface="Pretendard Black" panose="020B0600000101010101" charset="-127"/>
      <p:bold r:id="rId18"/>
    </p:embeddedFont>
    <p:embeddedFont>
      <p:font typeface="Pretendard Bold" panose="020B0600000101010101" charset="-127"/>
      <p:bold r:id="rId19"/>
    </p:embeddedFont>
    <p:embeddedFont>
      <p:font typeface="Pretendard ExtraBold" panose="020B0600000101010101" charset="-127"/>
      <p:bold r:id="rId20"/>
    </p:embeddedFont>
    <p:embeddedFont>
      <p:font typeface="Pretendard Light" panose="020B0600000101010101" charset="-127"/>
      <p:regular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833"/>
    <a:srgbClr val="72B3B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2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dealarm.ddns.net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100" y="-292100"/>
            <a:ext cx="14300200" cy="143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00" y="10121900"/>
            <a:ext cx="1346200" cy="311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500" y="10121900"/>
            <a:ext cx="1346200" cy="311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9800" y="10121900"/>
            <a:ext cx="1346200" cy="311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7800" y="10121900"/>
            <a:ext cx="1346200" cy="311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400" y="10121900"/>
            <a:ext cx="1346200" cy="311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8400" y="10121900"/>
            <a:ext cx="1346200" cy="311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9100" y="10121900"/>
            <a:ext cx="1346200" cy="311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71800" y="3289300"/>
            <a:ext cx="8115300" cy="2273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12800" b="0" i="0" u="none" strike="noStrike">
                <a:solidFill>
                  <a:srgbClr val="1E1E1E"/>
                </a:solidFill>
                <a:ea typeface="Pretendard ExtraBold"/>
              </a:rPr>
              <a:t>최저가</a:t>
            </a:r>
            <a:r>
              <a:rPr lang="en-US" sz="12800" b="0" i="0" u="none" strike="noStrike">
                <a:solidFill>
                  <a:srgbClr val="1E1E1E"/>
                </a:solidFill>
                <a:latin typeface="Pretendard ExtraBold"/>
              </a:rPr>
              <a:t> </a:t>
            </a:r>
            <a:r>
              <a:rPr lang="ko-KR" sz="12800" b="0" i="0" u="none" strike="noStrike">
                <a:solidFill>
                  <a:srgbClr val="1E1E1E"/>
                </a:solidFill>
                <a:ea typeface="Pretendard ExtraBold"/>
              </a:rPr>
              <a:t>알림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5422900"/>
            <a:ext cx="7048500" cy="2273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12800" b="0" i="0" u="none" strike="noStrike">
                <a:solidFill>
                  <a:srgbClr val="F9B833"/>
                </a:solidFill>
                <a:latin typeface="Pretendard ExtraBold"/>
              </a:rPr>
              <a:t>Dealarm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6800" y="9398000"/>
            <a:ext cx="10007600" cy="73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130" b="0" i="0" u="none" strike="noStrike" dirty="0">
                <a:solidFill>
                  <a:srgbClr val="1E1E1E"/>
                </a:solidFill>
                <a:ea typeface="Pretendard Regular"/>
              </a:rPr>
              <a:t>당신의</a:t>
            </a:r>
            <a:r>
              <a:rPr lang="en-US" sz="4130" b="0" i="0" u="none" strike="noStrike" dirty="0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4130" b="0" i="0" u="none" strike="noStrike" dirty="0">
                <a:solidFill>
                  <a:srgbClr val="1E1E1E"/>
                </a:solidFill>
                <a:ea typeface="Pretendard Regular"/>
              </a:rPr>
              <a:t>천원도</a:t>
            </a:r>
            <a:r>
              <a:rPr lang="en-US" sz="4130" b="0" i="0" u="none" strike="noStrike" dirty="0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4130" b="0" i="0" u="none" strike="noStrike" dirty="0">
                <a:solidFill>
                  <a:srgbClr val="1E1E1E"/>
                </a:solidFill>
                <a:ea typeface="Pretendard Regular"/>
              </a:rPr>
              <a:t>소중하게</a:t>
            </a:r>
            <a:r>
              <a:rPr lang="en-US" sz="4130" b="0" i="0" u="none" strike="noStrike" dirty="0">
                <a:solidFill>
                  <a:srgbClr val="1E1E1E"/>
                </a:solidFill>
                <a:latin typeface="Pretendard Regular"/>
              </a:rPr>
              <a:t> </a:t>
            </a:r>
            <a:r>
              <a:rPr lang="ko-KR" sz="4130" b="0" i="0" u="none" strike="noStrike" dirty="0">
                <a:solidFill>
                  <a:srgbClr val="1E1E1E"/>
                </a:solidFill>
                <a:ea typeface="Pretendard Regular"/>
              </a:rPr>
              <a:t>아껴주는</a:t>
            </a:r>
            <a:r>
              <a:rPr lang="en-US" sz="4130" b="0" i="0" u="none" strike="noStrike" dirty="0">
                <a:solidFill>
                  <a:srgbClr val="1E1E1E"/>
                </a:solidFill>
                <a:latin typeface="Pretendard Regular"/>
              </a:rPr>
              <a:t> </a:t>
            </a:r>
            <a:r>
              <a:rPr lang="en-US" sz="4130" b="1" i="0" u="none" strike="noStrike" dirty="0" err="1">
                <a:solidFill>
                  <a:schemeClr val="accent6"/>
                </a:solidFill>
                <a:latin typeface="Pretendard Regular"/>
              </a:rPr>
              <a:t>Dealarm</a:t>
            </a:r>
            <a:endParaRPr lang="en-US" sz="4130" b="1" i="0" u="none" strike="noStrike" dirty="0">
              <a:solidFill>
                <a:schemeClr val="accent6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76400" y="11811000"/>
            <a:ext cx="27813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lang="en" sz="3200" b="0" i="0" u="none" strike="noStrike" dirty="0">
              <a:solidFill>
                <a:srgbClr val="1E1E1E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1193800"/>
            <a:ext cx="41275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>
                <a:solidFill>
                  <a:srgbClr val="000000"/>
                </a:solidFill>
                <a:latin typeface="Pretendard Black"/>
              </a:rPr>
              <a:t>Javajo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976" y="-1268132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4343400" y="1237877"/>
            <a:ext cx="10127876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733" dirty="0">
                <a:solidFill>
                  <a:srgbClr val="1E1E1E"/>
                </a:solidFill>
                <a:latin typeface="Pretendard Light"/>
              </a:rPr>
              <a:t>Chapter 6-2. </a:t>
            </a:r>
            <a:r>
              <a:rPr lang="ko-KR" altLang="en-US" sz="3733" dirty="0">
                <a:solidFill>
                  <a:srgbClr val="1E1E1E"/>
                </a:solidFill>
                <a:latin typeface="Pretendard Light"/>
              </a:rPr>
              <a:t>부가 기능 </a:t>
            </a:r>
            <a:r>
              <a:rPr lang="en-US" altLang="ko-KR" sz="3733" dirty="0">
                <a:solidFill>
                  <a:srgbClr val="1E1E1E"/>
                </a:solidFill>
                <a:latin typeface="Pretendard Light"/>
              </a:rPr>
              <a:t>| </a:t>
            </a:r>
            <a:r>
              <a:rPr lang="ko-KR" altLang="en-US" sz="3733" dirty="0" err="1">
                <a:solidFill>
                  <a:srgbClr val="1E1E1E"/>
                </a:solidFill>
                <a:latin typeface="Pretendard Light"/>
              </a:rPr>
              <a:t>클릭률</a:t>
            </a:r>
            <a:r>
              <a:rPr lang="ko-KR" altLang="en-US" sz="3733" dirty="0">
                <a:solidFill>
                  <a:srgbClr val="1E1E1E"/>
                </a:solidFill>
                <a:latin typeface="Pretendard Light"/>
              </a:rPr>
              <a:t> 수집</a:t>
            </a:r>
            <a:r>
              <a:rPr lang="en-US" altLang="ko-KR" sz="3733" dirty="0">
                <a:solidFill>
                  <a:srgbClr val="1E1E1E"/>
                </a:solidFill>
                <a:latin typeface="Pretendard Light"/>
              </a:rPr>
              <a:t>, </a:t>
            </a:r>
            <a:r>
              <a:rPr lang="ko-KR" altLang="en-US" sz="3733" dirty="0">
                <a:solidFill>
                  <a:srgbClr val="1E1E1E"/>
                </a:solidFill>
                <a:latin typeface="Pretendard Light"/>
              </a:rPr>
              <a:t>수요 통계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34A0623-091C-4BFC-B996-F23FFC5C76D8}"/>
              </a:ext>
            </a:extLst>
          </p:cNvPr>
          <p:cNvCxnSpPr/>
          <p:nvPr/>
        </p:nvCxnSpPr>
        <p:spPr>
          <a:xfrm>
            <a:off x="5791200" y="2362200"/>
            <a:ext cx="0" cy="103632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1BDCD54-F4E3-4C4C-B0B8-27A563ACFCEC}"/>
              </a:ext>
            </a:extLst>
          </p:cNvPr>
          <p:cNvCxnSpPr/>
          <p:nvPr/>
        </p:nvCxnSpPr>
        <p:spPr>
          <a:xfrm>
            <a:off x="15861926" y="2362200"/>
            <a:ext cx="0" cy="103632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5">
            <a:extLst>
              <a:ext uri="{FF2B5EF4-FFF2-40B4-BE49-F238E27FC236}">
                <a16:creationId xmlns:a16="http://schemas.microsoft.com/office/drawing/2014/main" id="{6105D169-0D06-49F3-A635-E09BEB651D1D}"/>
              </a:ext>
            </a:extLst>
          </p:cNvPr>
          <p:cNvSpPr txBox="1"/>
          <p:nvPr/>
        </p:nvSpPr>
        <p:spPr>
          <a:xfrm>
            <a:off x="11023758" y="5533164"/>
            <a:ext cx="322564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중계페이지 접속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클릭 데이터 수집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C2C53DD-4BAC-4888-83CA-EB82D24FB79F}"/>
              </a:ext>
            </a:extLst>
          </p:cNvPr>
          <p:cNvSpPr txBox="1"/>
          <p:nvPr/>
        </p:nvSpPr>
        <p:spPr>
          <a:xfrm>
            <a:off x="9842497" y="9296400"/>
            <a:ext cx="598506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원래 상품 페이지로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리다이렉트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5" name="순서도: 병합 4">
            <a:extLst>
              <a:ext uri="{FF2B5EF4-FFF2-40B4-BE49-F238E27FC236}">
                <a16:creationId xmlns:a16="http://schemas.microsoft.com/office/drawing/2014/main" id="{6A1CF42A-91FD-4903-BED0-9BE21A08A72B}"/>
              </a:ext>
            </a:extLst>
          </p:cNvPr>
          <p:cNvSpPr/>
          <p:nvPr/>
        </p:nvSpPr>
        <p:spPr>
          <a:xfrm>
            <a:off x="12192000" y="7543800"/>
            <a:ext cx="914397" cy="762000"/>
          </a:xfrm>
          <a:prstGeom prst="flowChartMerg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C929A46D-3AC7-4A6A-B342-C8BC8CD5FAC6}"/>
              </a:ext>
            </a:extLst>
          </p:cNvPr>
          <p:cNvSpPr txBox="1"/>
          <p:nvPr/>
        </p:nvSpPr>
        <p:spPr>
          <a:xfrm>
            <a:off x="9935423" y="2286528"/>
            <a:ext cx="203329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서버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EFEEDDA9-3902-4305-92C5-08BF880E4284}"/>
              </a:ext>
            </a:extLst>
          </p:cNvPr>
          <p:cNvSpPr txBox="1"/>
          <p:nvPr/>
        </p:nvSpPr>
        <p:spPr>
          <a:xfrm>
            <a:off x="20122114" y="3528648"/>
            <a:ext cx="3515573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고객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5B29BC3E-1DC2-47F9-8DB6-D6A33AF60E90}"/>
              </a:ext>
            </a:extLst>
          </p:cNvPr>
          <p:cNvSpPr txBox="1"/>
          <p:nvPr/>
        </p:nvSpPr>
        <p:spPr>
          <a:xfrm>
            <a:off x="781090" y="7708953"/>
            <a:ext cx="4519597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200" dirty="0">
                <a:solidFill>
                  <a:srgbClr val="1E1E1E"/>
                </a:solidFill>
                <a:latin typeface="Calibri"/>
                <a:ea typeface="Pretendard Bold"/>
              </a:rPr>
              <a:t>URL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중계페이지 제공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FEC8A3-CC52-4F08-BD75-9739C5AB3119}"/>
              </a:ext>
            </a:extLst>
          </p:cNvPr>
          <p:cNvCxnSpPr>
            <a:cxnSpLocks/>
          </p:cNvCxnSpPr>
          <p:nvPr/>
        </p:nvCxnSpPr>
        <p:spPr>
          <a:xfrm>
            <a:off x="10185546" y="3124200"/>
            <a:ext cx="154925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B0A7948-8276-4C0C-85B4-220794E65A42}"/>
              </a:ext>
            </a:extLst>
          </p:cNvPr>
          <p:cNvCxnSpPr>
            <a:cxnSpLocks/>
          </p:cNvCxnSpPr>
          <p:nvPr/>
        </p:nvCxnSpPr>
        <p:spPr>
          <a:xfrm>
            <a:off x="21105273" y="4303407"/>
            <a:ext cx="154925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온 메세지를 터치하는 모습을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D484DC8E-CB30-4560-93A7-412B7878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321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프로세스가 진행되는 모습을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6E50B72F-1BD3-4199-BF25-A572804C5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480" y="4038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상품 웹페이지를 표시하는 모습을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CA0CA1BA-418B-423E-AD1D-BC324187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25" y="7772400"/>
            <a:ext cx="3570554" cy="35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웹사이트에 통계가 뜨는 모습을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80527234-DE4F-41A3-B42A-FC7B3B16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459" y="5454677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FFE09AB-CEB6-481B-A139-4921E3E77F79}"/>
              </a:ext>
            </a:extLst>
          </p:cNvPr>
          <p:cNvCxnSpPr>
            <a:cxnSpLocks/>
          </p:cNvCxnSpPr>
          <p:nvPr/>
        </p:nvCxnSpPr>
        <p:spPr>
          <a:xfrm>
            <a:off x="19574059" y="7283477"/>
            <a:ext cx="4301941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25">
            <a:extLst>
              <a:ext uri="{FF2B5EF4-FFF2-40B4-BE49-F238E27FC236}">
                <a16:creationId xmlns:a16="http://schemas.microsoft.com/office/drawing/2014/main" id="{EB5A535E-FBAB-42C1-8EFA-DED66ABEB90F}"/>
              </a:ext>
            </a:extLst>
          </p:cNvPr>
          <p:cNvSpPr txBox="1"/>
          <p:nvPr/>
        </p:nvSpPr>
        <p:spPr>
          <a:xfrm>
            <a:off x="20145241" y="7740622"/>
            <a:ext cx="3515573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1E1E1E"/>
                </a:solidFill>
                <a:latin typeface="Calibri"/>
                <a:ea typeface="Pretendard Bold"/>
              </a:rPr>
              <a:t>관리자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8F84B21-622F-4BB0-A3CB-FCDAAD0AD636}"/>
              </a:ext>
            </a:extLst>
          </p:cNvPr>
          <p:cNvCxnSpPr>
            <a:cxnSpLocks/>
          </p:cNvCxnSpPr>
          <p:nvPr/>
        </p:nvCxnSpPr>
        <p:spPr>
          <a:xfrm>
            <a:off x="21128400" y="8534400"/>
            <a:ext cx="154925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25">
            <a:extLst>
              <a:ext uri="{FF2B5EF4-FFF2-40B4-BE49-F238E27FC236}">
                <a16:creationId xmlns:a16="http://schemas.microsoft.com/office/drawing/2014/main" id="{024DB282-53A9-43AF-8A1D-68301BE07433}"/>
              </a:ext>
            </a:extLst>
          </p:cNvPr>
          <p:cNvSpPr txBox="1"/>
          <p:nvPr/>
        </p:nvSpPr>
        <p:spPr>
          <a:xfrm>
            <a:off x="19574059" y="4939128"/>
            <a:ext cx="4301941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개인 클릭 데이터 통계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50" name="TextBox 25">
            <a:extLst>
              <a:ext uri="{FF2B5EF4-FFF2-40B4-BE49-F238E27FC236}">
                <a16:creationId xmlns:a16="http://schemas.microsoft.com/office/drawing/2014/main" id="{7F29AC22-F7B7-4157-8226-EB1D77879BB5}"/>
              </a:ext>
            </a:extLst>
          </p:cNvPr>
          <p:cNvSpPr txBox="1"/>
          <p:nvPr/>
        </p:nvSpPr>
        <p:spPr>
          <a:xfrm>
            <a:off x="19574059" y="9053928"/>
            <a:ext cx="4301941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전체 클릭 데이터 통계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기간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성별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연령별 필터링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18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976" y="-1268132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4343400" y="1237877"/>
            <a:ext cx="11004176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Chapter 6-2. </a:t>
            </a:r>
            <a:r>
              <a:rPr lang="ko-KR" altLang="en-US" sz="3733" dirty="0">
                <a:solidFill>
                  <a:srgbClr val="1E1E1E"/>
                </a:solidFill>
                <a:latin typeface="Pretendard Light"/>
                <a:ea typeface="맑은 고딕" panose="020B0503020000020004" pitchFamily="50" charset="-127"/>
              </a:rPr>
              <a:t>부가</a:t>
            </a:r>
            <a:r>
              <a:rPr kumimoji="0" lang="ko-KR" alt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기능 </a:t>
            </a:r>
            <a:r>
              <a:rPr kumimoji="0" lang="en-US" altLang="ko-KR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| </a:t>
            </a:r>
            <a:r>
              <a:rPr lang="ko-KR" altLang="en-US" sz="3733" dirty="0">
                <a:solidFill>
                  <a:srgbClr val="1E1E1E"/>
                </a:solidFill>
                <a:latin typeface="Pretendard Light"/>
                <a:ea typeface="맑은 고딕" panose="020B0503020000020004" pitchFamily="50" charset="-127"/>
              </a:rPr>
              <a:t>인기 키워드</a:t>
            </a:r>
            <a:r>
              <a:rPr lang="en-US" altLang="ko-KR" sz="3733" dirty="0">
                <a:solidFill>
                  <a:srgbClr val="1E1E1E"/>
                </a:solidFill>
                <a:latin typeface="Pretendard Light"/>
                <a:ea typeface="맑은 고딕" panose="020B0503020000020004" pitchFamily="50" charset="-127"/>
              </a:rPr>
              <a:t>, </a:t>
            </a:r>
            <a:r>
              <a:rPr lang="ko-KR" altLang="en-US" sz="3733" dirty="0">
                <a:solidFill>
                  <a:srgbClr val="1E1E1E"/>
                </a:solidFill>
                <a:latin typeface="Pretendard Light"/>
                <a:ea typeface="맑은 고딕" panose="020B0503020000020004" pitchFamily="50" charset="-127"/>
              </a:rPr>
              <a:t>키워드 검색</a:t>
            </a:r>
            <a:r>
              <a:rPr kumimoji="0" lang="en-US" altLang="ko-KR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Pretendard Ligh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34A0623-091C-4BFC-B996-F23FFC5C76D8}"/>
              </a:ext>
            </a:extLst>
          </p:cNvPr>
          <p:cNvCxnSpPr/>
          <p:nvPr/>
        </p:nvCxnSpPr>
        <p:spPr>
          <a:xfrm>
            <a:off x="12192000" y="2362200"/>
            <a:ext cx="0" cy="103632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5">
            <a:extLst>
              <a:ext uri="{FF2B5EF4-FFF2-40B4-BE49-F238E27FC236}">
                <a16:creationId xmlns:a16="http://schemas.microsoft.com/office/drawing/2014/main" id="{C929A46D-3AC7-4A6A-B342-C8BC8CD5FAC6}"/>
              </a:ext>
            </a:extLst>
          </p:cNvPr>
          <p:cNvSpPr txBox="1"/>
          <p:nvPr/>
        </p:nvSpPr>
        <p:spPr>
          <a:xfrm>
            <a:off x="3796265" y="2286528"/>
            <a:ext cx="449916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인기 키워드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FEC8A3-CC52-4F08-BD75-9739C5AB3119}"/>
              </a:ext>
            </a:extLst>
          </p:cNvPr>
          <p:cNvCxnSpPr>
            <a:cxnSpLocks/>
          </p:cNvCxnSpPr>
          <p:nvPr/>
        </p:nvCxnSpPr>
        <p:spPr>
          <a:xfrm>
            <a:off x="4648200" y="3124200"/>
            <a:ext cx="28194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25">
            <a:extLst>
              <a:ext uri="{FF2B5EF4-FFF2-40B4-BE49-F238E27FC236}">
                <a16:creationId xmlns:a16="http://schemas.microsoft.com/office/drawing/2014/main" id="{024DB282-53A9-43AF-8A1D-68301BE07433}"/>
              </a:ext>
            </a:extLst>
          </p:cNvPr>
          <p:cNvSpPr txBox="1"/>
          <p:nvPr/>
        </p:nvSpPr>
        <p:spPr>
          <a:xfrm>
            <a:off x="15822500" y="9000056"/>
            <a:ext cx="5381441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검색어와 </a:t>
            </a:r>
            <a:r>
              <a:rPr lang="ko-KR" altLang="en-US" sz="3200" dirty="0" err="1">
                <a:solidFill>
                  <a:srgbClr val="1E1E1E"/>
                </a:solidFill>
                <a:latin typeface="Calibri"/>
                <a:ea typeface="Pretendard Bold"/>
              </a:rPr>
              <a:t>관련있는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키워드 출력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구글 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API </a:t>
            </a:r>
            <a:r>
              <a:rPr lang="ko-KR" altLang="en-US" sz="3200" dirty="0" err="1">
                <a:solidFill>
                  <a:srgbClr val="1E1E1E"/>
                </a:solidFill>
                <a:latin typeface="Calibri"/>
                <a:ea typeface="Pretendard Bold"/>
              </a:rPr>
              <a:t>관련어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추출 기능 사용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7CFAE18D-58F2-4736-BB51-24DBD9F9F3DB}"/>
              </a:ext>
            </a:extLst>
          </p:cNvPr>
          <p:cNvSpPr txBox="1"/>
          <p:nvPr/>
        </p:nvSpPr>
        <p:spPr>
          <a:xfrm>
            <a:off x="16263640" y="2286000"/>
            <a:ext cx="449916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rgbClr val="1E1E1E"/>
                </a:solidFill>
                <a:latin typeface="Calibri"/>
                <a:ea typeface="Pretendard Bold"/>
              </a:rPr>
              <a:t>키워드 검색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CB00476-9A68-4E8C-8E59-DC68E99297C6}"/>
              </a:ext>
            </a:extLst>
          </p:cNvPr>
          <p:cNvCxnSpPr>
            <a:cxnSpLocks/>
          </p:cNvCxnSpPr>
          <p:nvPr/>
        </p:nvCxnSpPr>
        <p:spPr>
          <a:xfrm>
            <a:off x="17115575" y="3123672"/>
            <a:ext cx="28194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이전에 생성된 웹 페이지에 상품 키워드가 순위별로 나열된 이미지에서 손가락 아이콘만 제거하고, 'Top'이라는 글자와 키워드 순위는 그대로 유지. 원형 테두리 색상은 #f9b833, 배경은 투명하게 PNG 형태로 출력">
            <a:extLst>
              <a:ext uri="{FF2B5EF4-FFF2-40B4-BE49-F238E27FC236}">
                <a16:creationId xmlns:a16="http://schemas.microsoft.com/office/drawing/2014/main" id="{A54B2E06-3046-4C07-B6B9-55CD3A67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3430056"/>
            <a:ext cx="5613397" cy="561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25">
            <a:extLst>
              <a:ext uri="{FF2B5EF4-FFF2-40B4-BE49-F238E27FC236}">
                <a16:creationId xmlns:a16="http://schemas.microsoft.com/office/drawing/2014/main" id="{10F2A9F4-7584-4423-B4ED-18C90B84A56D}"/>
              </a:ext>
            </a:extLst>
          </p:cNvPr>
          <p:cNvSpPr txBox="1"/>
          <p:nvPr/>
        </p:nvSpPr>
        <p:spPr>
          <a:xfrm>
            <a:off x="3263900" y="9000056"/>
            <a:ext cx="5613398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DB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등록된 키워드 기반 순위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4100" name="Picture 4" descr="검색창과 같은 모습을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BEF3B2E1-7A07-4045-909A-C533D1D95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78" y="3436779"/>
            <a:ext cx="5613393" cy="56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20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뉴스와 검색창이 함께 포함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C0743DCF-F1CF-46DB-B8A9-3AA558697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4473" y="3433859"/>
            <a:ext cx="5637494" cy="56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뉴스 이미지를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F31AA532-F012-4849-8490-149466ED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799" y="3436776"/>
            <a:ext cx="5613398" cy="561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80976" y="-1268132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4343400" y="1237877"/>
            <a:ext cx="11004176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Chapter 6-2. </a:t>
            </a:r>
            <a:r>
              <a:rPr kumimoji="0" lang="ko-KR" alt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부가 기능 </a:t>
            </a:r>
            <a:r>
              <a:rPr kumimoji="0" lang="en-US" altLang="ko-KR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뉴스 추천 </a:t>
            </a:r>
            <a:r>
              <a:rPr kumimoji="0" lang="en-US" altLang="ko-KR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검색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34A0623-091C-4BFC-B996-F23FFC5C76D8}"/>
              </a:ext>
            </a:extLst>
          </p:cNvPr>
          <p:cNvCxnSpPr/>
          <p:nvPr/>
        </p:nvCxnSpPr>
        <p:spPr>
          <a:xfrm>
            <a:off x="12192000" y="2362200"/>
            <a:ext cx="0" cy="103632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5">
            <a:extLst>
              <a:ext uri="{FF2B5EF4-FFF2-40B4-BE49-F238E27FC236}">
                <a16:creationId xmlns:a16="http://schemas.microsoft.com/office/drawing/2014/main" id="{C929A46D-3AC7-4A6A-B342-C8BC8CD5FAC6}"/>
              </a:ext>
            </a:extLst>
          </p:cNvPr>
          <p:cNvSpPr txBox="1"/>
          <p:nvPr/>
        </p:nvSpPr>
        <p:spPr>
          <a:xfrm>
            <a:off x="3796265" y="2286528"/>
            <a:ext cx="449916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뉴스 추천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FEC8A3-CC52-4F08-BD75-9739C5AB3119}"/>
              </a:ext>
            </a:extLst>
          </p:cNvPr>
          <p:cNvCxnSpPr>
            <a:cxnSpLocks/>
          </p:cNvCxnSpPr>
          <p:nvPr/>
        </p:nvCxnSpPr>
        <p:spPr>
          <a:xfrm>
            <a:off x="4648200" y="3124200"/>
            <a:ext cx="28194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25">
            <a:extLst>
              <a:ext uri="{FF2B5EF4-FFF2-40B4-BE49-F238E27FC236}">
                <a16:creationId xmlns:a16="http://schemas.microsoft.com/office/drawing/2014/main" id="{024DB282-53A9-43AF-8A1D-68301BE07433}"/>
              </a:ext>
            </a:extLst>
          </p:cNvPr>
          <p:cNvSpPr txBox="1"/>
          <p:nvPr/>
        </p:nvSpPr>
        <p:spPr>
          <a:xfrm>
            <a:off x="14826841" y="9000056"/>
            <a:ext cx="7372760" cy="623472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16199"/>
              </a:lnSpc>
            </a:pP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단일 검색어 검색 기능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등록된 키워드별 뉴스기사 표출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7CFAE18D-58F2-4736-BB51-24DBD9F9F3DB}"/>
              </a:ext>
            </a:extLst>
          </p:cNvPr>
          <p:cNvSpPr txBox="1"/>
          <p:nvPr/>
        </p:nvSpPr>
        <p:spPr>
          <a:xfrm>
            <a:off x="16263640" y="2286000"/>
            <a:ext cx="449916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뉴스 검색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CB00476-9A68-4E8C-8E59-DC68E99297C6}"/>
              </a:ext>
            </a:extLst>
          </p:cNvPr>
          <p:cNvCxnSpPr>
            <a:cxnSpLocks/>
          </p:cNvCxnSpPr>
          <p:nvPr/>
        </p:nvCxnSpPr>
        <p:spPr>
          <a:xfrm>
            <a:off x="17115575" y="3123672"/>
            <a:ext cx="28194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25">
            <a:extLst>
              <a:ext uri="{FF2B5EF4-FFF2-40B4-BE49-F238E27FC236}">
                <a16:creationId xmlns:a16="http://schemas.microsoft.com/office/drawing/2014/main" id="{10F2A9F4-7584-4423-B4ED-18C90B84A56D}"/>
              </a:ext>
            </a:extLst>
          </p:cNvPr>
          <p:cNvSpPr txBox="1"/>
          <p:nvPr/>
        </p:nvSpPr>
        <p:spPr>
          <a:xfrm>
            <a:off x="3263900" y="9000056"/>
            <a:ext cx="5613398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등록된 키워드로 뉴스 추천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NAVER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뉴스 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API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활용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srgbClr val="1E1E1E"/>
                </a:solidFill>
                <a:latin typeface="Calibri"/>
                <a:ea typeface="Pretendard Bold"/>
              </a:rPr>
              <a:t>시간순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정렬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75825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976" y="-1268132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4343400" y="1237877"/>
            <a:ext cx="11004176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Chapter 6-2. </a:t>
            </a:r>
            <a:r>
              <a:rPr kumimoji="0" lang="ko-KR" alt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부가 기능 </a:t>
            </a:r>
            <a:r>
              <a:rPr kumimoji="0" lang="en-US" altLang="ko-KR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회원 관리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34A0623-091C-4BFC-B996-F23FFC5C76D8}"/>
              </a:ext>
            </a:extLst>
          </p:cNvPr>
          <p:cNvCxnSpPr/>
          <p:nvPr/>
        </p:nvCxnSpPr>
        <p:spPr>
          <a:xfrm>
            <a:off x="12115800" y="2362200"/>
            <a:ext cx="0" cy="103632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5">
            <a:extLst>
              <a:ext uri="{FF2B5EF4-FFF2-40B4-BE49-F238E27FC236}">
                <a16:creationId xmlns:a16="http://schemas.microsoft.com/office/drawing/2014/main" id="{C929A46D-3AC7-4A6A-B342-C8BC8CD5FAC6}"/>
              </a:ext>
            </a:extLst>
          </p:cNvPr>
          <p:cNvSpPr txBox="1"/>
          <p:nvPr/>
        </p:nvSpPr>
        <p:spPr>
          <a:xfrm>
            <a:off x="4125167" y="2286528"/>
            <a:ext cx="449916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마이 페이지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FEC8A3-CC52-4F08-BD75-9739C5AB3119}"/>
              </a:ext>
            </a:extLst>
          </p:cNvPr>
          <p:cNvCxnSpPr>
            <a:cxnSpLocks/>
          </p:cNvCxnSpPr>
          <p:nvPr/>
        </p:nvCxnSpPr>
        <p:spPr>
          <a:xfrm>
            <a:off x="4977102" y="3124200"/>
            <a:ext cx="28194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25">
            <a:extLst>
              <a:ext uri="{FF2B5EF4-FFF2-40B4-BE49-F238E27FC236}">
                <a16:creationId xmlns:a16="http://schemas.microsoft.com/office/drawing/2014/main" id="{024DB282-53A9-43AF-8A1D-68301BE07433}"/>
              </a:ext>
            </a:extLst>
          </p:cNvPr>
          <p:cNvSpPr txBox="1"/>
          <p:nvPr/>
        </p:nvSpPr>
        <p:spPr>
          <a:xfrm>
            <a:off x="14496640" y="9000056"/>
            <a:ext cx="7372760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회원 정보수정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/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삭제</a:t>
            </a:r>
            <a:b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</a:b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정렬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검색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 err="1">
                <a:solidFill>
                  <a:srgbClr val="1E1E1E"/>
                </a:solidFill>
                <a:latin typeface="Calibri"/>
                <a:ea typeface="Pretendard Bold"/>
              </a:rPr>
              <a:t>페이징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7CFAE18D-58F2-4736-BB51-24DBD9F9F3DB}"/>
              </a:ext>
            </a:extLst>
          </p:cNvPr>
          <p:cNvSpPr txBox="1"/>
          <p:nvPr/>
        </p:nvSpPr>
        <p:spPr>
          <a:xfrm>
            <a:off x="15933439" y="2286000"/>
            <a:ext cx="449916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rgbClr val="1E1E1E"/>
                </a:solidFill>
                <a:latin typeface="Calibri"/>
                <a:ea typeface="Pretendard Bold"/>
              </a:rPr>
              <a:t>전체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회원 관리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CB00476-9A68-4E8C-8E59-DC68E99297C6}"/>
              </a:ext>
            </a:extLst>
          </p:cNvPr>
          <p:cNvCxnSpPr>
            <a:cxnSpLocks/>
          </p:cNvCxnSpPr>
          <p:nvPr/>
        </p:nvCxnSpPr>
        <p:spPr>
          <a:xfrm>
            <a:off x="16785374" y="3123672"/>
            <a:ext cx="28194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25">
            <a:extLst>
              <a:ext uri="{FF2B5EF4-FFF2-40B4-BE49-F238E27FC236}">
                <a16:creationId xmlns:a16="http://schemas.microsoft.com/office/drawing/2014/main" id="{10F2A9F4-7584-4423-B4ED-18C90B84A56D}"/>
              </a:ext>
            </a:extLst>
          </p:cNvPr>
          <p:cNvSpPr txBox="1"/>
          <p:nvPr/>
        </p:nvSpPr>
        <p:spPr>
          <a:xfrm>
            <a:off x="3592802" y="9000056"/>
            <a:ext cx="5613398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개인 정보 수정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개인 클릭 통계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24" name="Picture 6" descr="웹 페이지에 'My Page'라고 적힌 모습을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95382133-6394-40D7-A89A-9F8D8C178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29000"/>
            <a:ext cx="5586702" cy="558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웹 페이지에 표가 적힌 이미지를 표현한 벡터 이미지. 테두리 색상은 반드시 #f9b833으로 적용하고, 배경은 완전히 투명한 PNG 형태로 출력">
            <a:extLst>
              <a:ext uri="{FF2B5EF4-FFF2-40B4-BE49-F238E27FC236}">
                <a16:creationId xmlns:a16="http://schemas.microsoft.com/office/drawing/2014/main" id="{7DE02415-AE4D-449B-966D-CA2942926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474" y="3445928"/>
            <a:ext cx="5537200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5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976" y="-1268132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4343400" y="1237877"/>
            <a:ext cx="11004176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Chapter 7. </a:t>
            </a:r>
            <a:r>
              <a:rPr kumimoji="0" lang="ko-KR" alt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프로젝트 시연</a:t>
            </a: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Pretendard Ligh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C929A46D-3AC7-4A6A-B342-C8BC8CD5FAC6}"/>
              </a:ext>
            </a:extLst>
          </p:cNvPr>
          <p:cNvSpPr txBox="1"/>
          <p:nvPr/>
        </p:nvSpPr>
        <p:spPr>
          <a:xfrm>
            <a:off x="1986963" y="3399653"/>
            <a:ext cx="4499162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QR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코드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024DB282-53A9-43AF-8A1D-68301BE07433}"/>
              </a:ext>
            </a:extLst>
          </p:cNvPr>
          <p:cNvSpPr txBox="1"/>
          <p:nvPr/>
        </p:nvSpPr>
        <p:spPr>
          <a:xfrm>
            <a:off x="550164" y="10486253"/>
            <a:ext cx="7372760" cy="623472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  <a:hlinkClick r:id="rId8"/>
              </a:rPr>
              <a:t>http://dealarm.ddns.net/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CB00476-9A68-4E8C-8E59-DC68E99297C6}"/>
              </a:ext>
            </a:extLst>
          </p:cNvPr>
          <p:cNvCxnSpPr>
            <a:cxnSpLocks/>
          </p:cNvCxnSpPr>
          <p:nvPr/>
        </p:nvCxnSpPr>
        <p:spPr>
          <a:xfrm>
            <a:off x="2826844" y="4161653"/>
            <a:ext cx="28194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44404D59-D40B-459D-BB03-C1C08879F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8" y="5021161"/>
            <a:ext cx="5281613" cy="5281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785DEF-F31C-4972-BEB0-928C5AC651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9467" y="2886936"/>
            <a:ext cx="15686533" cy="9056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8364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-1181100"/>
            <a:ext cx="17500600" cy="16916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3149600"/>
            <a:ext cx="9436100" cy="509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620" b="0" i="0" u="none" strike="noStrike" dirty="0">
                <a:solidFill>
                  <a:srgbClr val="1E1E1E"/>
                </a:solidFill>
                <a:latin typeface="Pretendard ExtraBold"/>
              </a:rPr>
              <a:t>Q&amp;A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80500"/>
            <a:ext cx="8242300" cy="647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611" b="1" i="0" u="none" strike="noStrike">
                <a:solidFill>
                  <a:srgbClr val="000000"/>
                </a:solidFill>
                <a:ea typeface="Pretendard SemiBold"/>
              </a:rPr>
              <a:t>궁금한</a:t>
            </a:r>
            <a:r>
              <a:rPr lang="en-US" sz="3611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11" b="1" i="0" u="none" strike="noStrike">
                <a:solidFill>
                  <a:srgbClr val="000000"/>
                </a:solidFill>
                <a:ea typeface="Pretendard SemiBold"/>
              </a:rPr>
              <a:t>점을</a:t>
            </a:r>
            <a:r>
              <a:rPr lang="en-US" sz="3611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11" b="1" i="0" u="none" strike="noStrike">
                <a:solidFill>
                  <a:srgbClr val="000000"/>
                </a:solidFill>
                <a:ea typeface="Pretendard SemiBold"/>
              </a:rPr>
              <a:t>자유롭게</a:t>
            </a:r>
            <a:r>
              <a:rPr lang="en-US" sz="3611" b="1" i="0" u="none" strike="noStrike">
                <a:solidFill>
                  <a:srgbClr val="000000"/>
                </a:solidFill>
                <a:latin typeface="Pretendard SemiBold"/>
              </a:rPr>
              <a:t>  </a:t>
            </a:r>
            <a:r>
              <a:rPr lang="ko-KR" sz="3611" b="1" i="0" u="none" strike="noStrike">
                <a:solidFill>
                  <a:srgbClr val="000000"/>
                </a:solidFill>
                <a:ea typeface="Pretendard SemiBold"/>
              </a:rPr>
              <a:t>말씀해주세요</a:t>
            </a:r>
            <a:r>
              <a:rPr lang="en-US" sz="3611" b="1" i="0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2200" y="1193800"/>
            <a:ext cx="41275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>
                <a:solidFill>
                  <a:srgbClr val="000000"/>
                </a:solidFill>
                <a:latin typeface="Pretendard Black"/>
              </a:rPr>
              <a:t>Javajo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3479800"/>
            <a:ext cx="16281400" cy="162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00" y="10325100"/>
            <a:ext cx="1270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0" y="10325100"/>
            <a:ext cx="1270000" cy="292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1200" y="10325100"/>
            <a:ext cx="1270000" cy="292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7600" y="10325100"/>
            <a:ext cx="1270000" cy="292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600" y="10325100"/>
            <a:ext cx="1270000" cy="292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2300" y="10325100"/>
            <a:ext cx="1270000" cy="292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8700" y="10325100"/>
            <a:ext cx="1270000" cy="292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76400" y="4775200"/>
            <a:ext cx="9690100" cy="3416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600" b="0" i="0" u="none" strike="noStrike" dirty="0">
                <a:solidFill>
                  <a:srgbClr val="1E1E1E"/>
                </a:solidFill>
                <a:ea typeface="Pretendard ExtraBold"/>
              </a:rPr>
              <a:t>발표를</a:t>
            </a:r>
            <a:r>
              <a:rPr lang="en-US" sz="9600" b="0" i="0" u="none" strike="noStrike" dirty="0">
                <a:solidFill>
                  <a:srgbClr val="1E1E1E"/>
                </a:solidFill>
                <a:latin typeface="Pretendard ExtraBold"/>
              </a:rPr>
              <a:t> </a:t>
            </a:r>
            <a:r>
              <a:rPr lang="ko-KR" sz="9600" b="0" i="0" u="none" strike="noStrike" dirty="0" err="1">
                <a:solidFill>
                  <a:srgbClr val="1E1E1E"/>
                </a:solidFill>
                <a:ea typeface="Pretendard ExtraBold"/>
              </a:rPr>
              <a:t>들어주셔서</a:t>
            </a:r>
            <a:endParaRPr lang="ko-KR" sz="9600" b="0" i="0" u="none" strike="noStrike" dirty="0">
              <a:solidFill>
                <a:srgbClr val="1E1E1E"/>
              </a:solidFill>
              <a:ea typeface="Pretendard ExtraBold"/>
            </a:endParaRPr>
          </a:p>
          <a:p>
            <a:pPr lvl="0" algn="l">
              <a:lnSpc>
                <a:spcPct val="116199"/>
              </a:lnSpc>
            </a:pPr>
            <a:r>
              <a:rPr lang="ko-KR" sz="9600" b="0" i="0" u="none" strike="noStrike" dirty="0">
                <a:solidFill>
                  <a:srgbClr val="1E1E1E"/>
                </a:solidFill>
                <a:ea typeface="Pretendard ExtraBold"/>
              </a:rPr>
              <a:t>감사합니다</a:t>
            </a:r>
            <a:r>
              <a:rPr lang="en-US" sz="9600" b="0" i="0" u="none" strike="noStrike" dirty="0">
                <a:solidFill>
                  <a:srgbClr val="1E1E1E"/>
                </a:solidFill>
                <a:latin typeface="Pretendard ExtraBold"/>
              </a:rPr>
              <a:t>.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6400" y="10020300"/>
            <a:ext cx="24511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266" b="0" i="0" u="none" strike="noStrike">
                <a:solidFill>
                  <a:srgbClr val="F9B833"/>
                </a:solidFill>
                <a:latin typeface="Pretendard ExtraBold"/>
              </a:rPr>
              <a:t>Dealarm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6400" y="11049000"/>
            <a:ext cx="4775200" cy="114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정세준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200" b="0" i="0" u="none" strike="noStrike" dirty="0" err="1">
                <a:solidFill>
                  <a:srgbClr val="1E1E1E"/>
                </a:solidFill>
                <a:ea typeface="Pretendard SemiBold"/>
              </a:rPr>
              <a:t>신동연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Pretendard SemiBold"/>
                <a:ea typeface="Pretendard SemiBold"/>
              </a:rPr>
              <a:t>정지호</a:t>
            </a:r>
            <a:r>
              <a:rPr lang="en-US" sz="3200" b="0" i="0" u="none" strike="noStrike" dirty="0">
                <a:solidFill>
                  <a:srgbClr val="1E1E1E"/>
                </a:solidFill>
                <a:latin typeface="Pretendard SemiBold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altLang="en-US" sz="3200" dirty="0" err="1">
                <a:solidFill>
                  <a:srgbClr val="1E1E1E"/>
                </a:solidFill>
                <a:ea typeface="Pretendard SemiBold"/>
              </a:rPr>
              <a:t>홍요셉</a:t>
            </a:r>
            <a:r>
              <a:rPr lang="ko-KR" altLang="en-US" sz="3200" dirty="0">
                <a:solidFill>
                  <a:srgbClr val="1E1E1E"/>
                </a:solidFill>
                <a:ea typeface="Pretendard SemiBold"/>
              </a:rPr>
              <a:t> </a:t>
            </a:r>
            <a:r>
              <a:rPr lang="ko-KR" sz="3200" b="0" i="0" u="none" strike="noStrike" dirty="0">
                <a:solidFill>
                  <a:srgbClr val="1E1E1E"/>
                </a:solidFill>
                <a:ea typeface="Pretendard SemiBold"/>
              </a:rPr>
              <a:t>하성민</a:t>
            </a:r>
            <a:r>
              <a:rPr lang="en-US" altLang="ko-KR" sz="3200" b="0" i="0" u="none" strike="noStrike" dirty="0">
                <a:solidFill>
                  <a:srgbClr val="1E1E1E"/>
                </a:solidFill>
                <a:ea typeface="Pretendard SemiBold"/>
              </a:rPr>
              <a:t> </a:t>
            </a:r>
            <a:r>
              <a:rPr lang="ko-KR" altLang="en-US" sz="3200" b="0" i="0" u="none" strike="noStrike" dirty="0" err="1">
                <a:solidFill>
                  <a:srgbClr val="1E1E1E"/>
                </a:solidFill>
                <a:ea typeface="Pretendard SemiBold"/>
              </a:rPr>
              <a:t>변정건</a:t>
            </a:r>
            <a:r>
              <a:rPr lang="ko-KR" altLang="en-US" sz="3200" b="0" i="0" u="none" strike="noStrike" dirty="0">
                <a:solidFill>
                  <a:srgbClr val="1E1E1E"/>
                </a:solidFill>
                <a:ea typeface="Pretendard SemiBold"/>
              </a:rPr>
              <a:t> 조현준</a:t>
            </a:r>
            <a:endParaRPr lang="ko-KR" sz="3200" b="0" i="0" u="none" strike="noStrike" dirty="0">
              <a:solidFill>
                <a:srgbClr val="1E1E1E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1193800"/>
            <a:ext cx="41275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>
                <a:solidFill>
                  <a:srgbClr val="000000"/>
                </a:solidFill>
                <a:latin typeface="Pretendard Black"/>
              </a:rPr>
              <a:t>Javajo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912729" y="165100"/>
            <a:ext cx="1270000" cy="292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912729" y="1828800"/>
            <a:ext cx="1270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912729" y="3492500"/>
            <a:ext cx="1270000" cy="292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912729" y="5156200"/>
            <a:ext cx="1270000" cy="292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912729" y="6807200"/>
            <a:ext cx="1270000" cy="292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912729" y="8470900"/>
            <a:ext cx="1270000" cy="292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912729" y="10147300"/>
            <a:ext cx="1270000" cy="292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2200" y="5607050"/>
            <a:ext cx="13112376" cy="170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11500" b="1" i="0" u="none" strike="noStrike" dirty="0">
                <a:solidFill>
                  <a:srgbClr val="FF0000"/>
                </a:solidFill>
                <a:ea typeface="Pretendard ExtraBold"/>
              </a:rPr>
              <a:t>최저가</a:t>
            </a:r>
            <a:r>
              <a:rPr lang="en-US" sz="11500" b="1" i="0" u="none" strike="noStrike" dirty="0">
                <a:solidFill>
                  <a:srgbClr val="1E1E1E"/>
                </a:solidFill>
                <a:latin typeface="Pretendard ExtraBold"/>
              </a:rPr>
              <a:t> </a:t>
            </a:r>
            <a:r>
              <a:rPr lang="ko-KR" sz="11500" b="1" i="0" u="none" strike="noStrike" dirty="0">
                <a:solidFill>
                  <a:srgbClr val="1E1E1E"/>
                </a:solidFill>
                <a:ea typeface="Pretendard ExtraBold"/>
              </a:rPr>
              <a:t>알림</a:t>
            </a:r>
            <a:r>
              <a:rPr lang="en-US" sz="11500" b="1" i="0" u="none" strike="noStrike" dirty="0">
                <a:solidFill>
                  <a:srgbClr val="1E1E1E"/>
                </a:solidFill>
                <a:latin typeface="Pretendard ExtraBold"/>
              </a:rPr>
              <a:t> </a:t>
            </a:r>
            <a:r>
              <a:rPr lang="en" sz="11500" b="1" i="0" u="none" strike="noStrike" dirty="0">
                <a:solidFill>
                  <a:srgbClr val="F9B833"/>
                </a:solidFill>
                <a:latin typeface="Pretendard ExtraBold"/>
              </a:rPr>
              <a:t>Dealarm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92400" y="3867150"/>
            <a:ext cx="9779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066" b="0" i="0" u="none" strike="noStrike" dirty="0">
                <a:solidFill>
                  <a:srgbClr val="1E1E1E"/>
                </a:solidFill>
                <a:latin typeface="Pretendard Black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29100" y="3968750"/>
            <a:ext cx="3530600" cy="800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533" b="0" i="0" u="none" strike="noStrike" dirty="0">
                <a:solidFill>
                  <a:srgbClr val="1E1E1E"/>
                </a:solidFill>
                <a:ea typeface="Pretendard SemiBold"/>
              </a:rPr>
              <a:t>목적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55048" y="4820588"/>
            <a:ext cx="10668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066" b="0" i="0" u="none" strike="noStrike" dirty="0">
                <a:solidFill>
                  <a:srgbClr val="1E1E1E"/>
                </a:solidFill>
                <a:latin typeface="Pretendard Black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09677" y="4871388"/>
            <a:ext cx="3530600" cy="800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533" dirty="0">
                <a:solidFill>
                  <a:srgbClr val="1E1E1E"/>
                </a:solidFill>
                <a:ea typeface="Pretendard SemiBold"/>
              </a:rPr>
              <a:t>팀 소개</a:t>
            </a:r>
            <a:endParaRPr lang="ko-KR" sz="4533" b="0" i="0" u="none" strike="noStrike" dirty="0">
              <a:solidFill>
                <a:srgbClr val="1E1E1E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468600" y="9165116"/>
            <a:ext cx="10922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 dirty="0">
                <a:solidFill>
                  <a:srgbClr val="1E1E1E"/>
                </a:solidFill>
                <a:latin typeface="Pretendard Black"/>
              </a:rPr>
              <a:t>6-1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59729" y="9165115"/>
            <a:ext cx="2921000" cy="688041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1E1E1E"/>
                </a:solidFill>
                <a:ea typeface="Pretendard SemiBold"/>
              </a:rPr>
              <a:t>주요 기능</a:t>
            </a:r>
            <a:endParaRPr lang="ko-KR" sz="3600" b="0" i="0" u="none" strike="noStrike" dirty="0">
              <a:solidFill>
                <a:srgbClr val="1E1E1E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387171" y="5671488"/>
            <a:ext cx="11049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066" b="0" i="0" u="none" strike="noStrike" dirty="0">
                <a:solidFill>
                  <a:srgbClr val="1E1E1E"/>
                </a:solidFill>
                <a:latin typeface="Pretendard Black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79047" y="5753100"/>
            <a:ext cx="3530600" cy="800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533" b="0" i="0" u="none" strike="noStrike" dirty="0">
                <a:solidFill>
                  <a:srgbClr val="1E1E1E"/>
                </a:solidFill>
                <a:latin typeface="Pretendard SemiBold"/>
              </a:rPr>
              <a:t>WBS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200" y="1193800"/>
            <a:ext cx="41275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>
                <a:solidFill>
                  <a:srgbClr val="000000"/>
                </a:solidFill>
                <a:latin typeface="Pretendard Black"/>
              </a:rPr>
              <a:t>Javajo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59C4C175-7DB0-45AA-A7EC-41B595F43BFD}"/>
              </a:ext>
            </a:extLst>
          </p:cNvPr>
          <p:cNvSpPr txBox="1"/>
          <p:nvPr/>
        </p:nvSpPr>
        <p:spPr>
          <a:xfrm>
            <a:off x="16978405" y="9918158"/>
            <a:ext cx="2921000" cy="688041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 dirty="0">
                <a:solidFill>
                  <a:srgbClr val="1E1E1E"/>
                </a:solidFill>
                <a:ea typeface="Pretendard SemiBold"/>
              </a:rPr>
              <a:t>부가</a:t>
            </a:r>
            <a:r>
              <a:rPr lang="en-US" sz="3600" b="0" i="0" u="none" strike="noStrike" dirty="0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1E1E1E"/>
                </a:solidFill>
                <a:ea typeface="Pretendard SemiBold"/>
              </a:rPr>
              <a:t>기능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DE225925-49F5-42C4-844E-5A30C87CFFC8}"/>
              </a:ext>
            </a:extLst>
          </p:cNvPr>
          <p:cNvSpPr txBox="1"/>
          <p:nvPr/>
        </p:nvSpPr>
        <p:spPr>
          <a:xfrm>
            <a:off x="15474576" y="9859888"/>
            <a:ext cx="10922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 dirty="0">
                <a:solidFill>
                  <a:srgbClr val="1E1E1E"/>
                </a:solidFill>
                <a:latin typeface="Pretendard Black"/>
              </a:rPr>
              <a:t>6-2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1BA6FD3D-CE25-4632-B5D4-BE65159456E9}"/>
              </a:ext>
            </a:extLst>
          </p:cNvPr>
          <p:cNvSpPr txBox="1"/>
          <p:nvPr/>
        </p:nvSpPr>
        <p:spPr>
          <a:xfrm>
            <a:off x="15387171" y="6584211"/>
            <a:ext cx="11049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066" b="0" i="0" u="none" strike="noStrike" dirty="0">
                <a:solidFill>
                  <a:srgbClr val="1E1E1E"/>
                </a:solidFill>
                <a:latin typeface="Pretendard Black"/>
              </a:rPr>
              <a:t>04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4D175234-C146-43D7-AF9C-BAA7F3C68CAD}"/>
              </a:ext>
            </a:extLst>
          </p:cNvPr>
          <p:cNvSpPr txBox="1"/>
          <p:nvPr/>
        </p:nvSpPr>
        <p:spPr>
          <a:xfrm>
            <a:off x="16891000" y="6591300"/>
            <a:ext cx="3530600" cy="800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533" b="0" i="0" u="none" strike="noStrike" dirty="0">
                <a:solidFill>
                  <a:srgbClr val="1E1E1E"/>
                </a:solidFill>
                <a:latin typeface="Pretendard SemiBold"/>
              </a:rPr>
              <a:t>ERD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42429203-2BC5-4177-83C1-2F41A2D3A565}"/>
              </a:ext>
            </a:extLst>
          </p:cNvPr>
          <p:cNvSpPr txBox="1"/>
          <p:nvPr/>
        </p:nvSpPr>
        <p:spPr>
          <a:xfrm>
            <a:off x="15392400" y="11442700"/>
            <a:ext cx="11049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066" b="0" i="0" u="none" strike="noStrike" dirty="0">
                <a:solidFill>
                  <a:srgbClr val="1E1E1E"/>
                </a:solidFill>
                <a:latin typeface="Pretendard Black"/>
              </a:rPr>
              <a:t>08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55E81B0F-DBD6-4DAA-8471-9CFC06B73044}"/>
              </a:ext>
            </a:extLst>
          </p:cNvPr>
          <p:cNvSpPr txBox="1"/>
          <p:nvPr/>
        </p:nvSpPr>
        <p:spPr>
          <a:xfrm>
            <a:off x="16896229" y="11427761"/>
            <a:ext cx="3530600" cy="800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533" b="0" i="0" u="none" strike="noStrike" dirty="0">
                <a:solidFill>
                  <a:srgbClr val="1E1E1E"/>
                </a:solidFill>
                <a:latin typeface="Pretendard SemiBold"/>
              </a:rPr>
              <a:t>Q&amp;A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34E4B45D-5955-453B-9B17-B94741BD8667}"/>
              </a:ext>
            </a:extLst>
          </p:cNvPr>
          <p:cNvSpPr txBox="1"/>
          <p:nvPr/>
        </p:nvSpPr>
        <p:spPr>
          <a:xfrm>
            <a:off x="15369990" y="8207383"/>
            <a:ext cx="11049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066" b="0" i="0" u="none" strike="noStrike" dirty="0">
                <a:solidFill>
                  <a:srgbClr val="1E1E1E"/>
                </a:solidFill>
                <a:latin typeface="Pretendard Black"/>
              </a:rPr>
              <a:t>06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FF9ED72-EA00-4B86-97FB-63D92643D980}"/>
              </a:ext>
            </a:extLst>
          </p:cNvPr>
          <p:cNvSpPr txBox="1"/>
          <p:nvPr/>
        </p:nvSpPr>
        <p:spPr>
          <a:xfrm>
            <a:off x="16873819" y="8214472"/>
            <a:ext cx="3530600" cy="8001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533" b="0" i="0" u="none" strike="noStrike" dirty="0">
                <a:solidFill>
                  <a:srgbClr val="1E1E1E"/>
                </a:solidFill>
                <a:ea typeface="Pretendard SemiBold"/>
              </a:rPr>
              <a:t>기능</a:t>
            </a:r>
            <a:endParaRPr lang="ko-KR" altLang="ko-KR" sz="4533" b="0" i="0" u="none" strike="noStrike" dirty="0">
              <a:solidFill>
                <a:srgbClr val="1E1E1E"/>
              </a:solidFill>
              <a:ea typeface="Pretendard SemiBold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2298A28A-7F5B-4290-B284-DC281919F5DC}"/>
              </a:ext>
            </a:extLst>
          </p:cNvPr>
          <p:cNvSpPr txBox="1"/>
          <p:nvPr/>
        </p:nvSpPr>
        <p:spPr>
          <a:xfrm>
            <a:off x="15387171" y="10594519"/>
            <a:ext cx="11049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066" b="0" i="0" u="none" strike="noStrike" dirty="0">
                <a:solidFill>
                  <a:srgbClr val="1E1E1E"/>
                </a:solidFill>
                <a:latin typeface="Pretendard Black"/>
              </a:rPr>
              <a:t>07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B07BABF3-EC31-45EA-A9C2-776C9F8EA5A7}"/>
              </a:ext>
            </a:extLst>
          </p:cNvPr>
          <p:cNvSpPr txBox="1"/>
          <p:nvPr/>
        </p:nvSpPr>
        <p:spPr>
          <a:xfrm>
            <a:off x="16891000" y="10627661"/>
            <a:ext cx="3530600" cy="800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533" dirty="0">
                <a:solidFill>
                  <a:srgbClr val="1E1E1E"/>
                </a:solidFill>
                <a:ea typeface="Pretendard SemiBold"/>
              </a:rPr>
              <a:t>프로젝트 시연</a:t>
            </a:r>
            <a:endParaRPr lang="ko-KR" altLang="ko-KR" sz="4533" b="0" i="0" u="none" strike="noStrike" dirty="0">
              <a:solidFill>
                <a:srgbClr val="1E1E1E"/>
              </a:solidFill>
              <a:ea typeface="Pretendard SemiBold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D481CF9C-ED7B-4FB9-8EA4-7582FEA79828}"/>
              </a:ext>
            </a:extLst>
          </p:cNvPr>
          <p:cNvSpPr txBox="1"/>
          <p:nvPr/>
        </p:nvSpPr>
        <p:spPr>
          <a:xfrm>
            <a:off x="15369990" y="7322601"/>
            <a:ext cx="11049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066" b="0" i="0" u="none" strike="noStrike" dirty="0">
                <a:solidFill>
                  <a:srgbClr val="1E1E1E"/>
                </a:solidFill>
                <a:latin typeface="Pretendard Black"/>
              </a:rPr>
              <a:t>05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9204E659-AAE1-4E9A-8A0C-77E6BEE6B174}"/>
              </a:ext>
            </a:extLst>
          </p:cNvPr>
          <p:cNvSpPr txBox="1"/>
          <p:nvPr/>
        </p:nvSpPr>
        <p:spPr>
          <a:xfrm>
            <a:off x="16873819" y="7329690"/>
            <a:ext cx="3530600" cy="800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533" dirty="0">
                <a:solidFill>
                  <a:srgbClr val="1E1E1E"/>
                </a:solidFill>
                <a:ea typeface="Pretendard SemiBold"/>
              </a:rPr>
              <a:t>기술 스택</a:t>
            </a:r>
            <a:endParaRPr lang="en" sz="4533" dirty="0">
              <a:solidFill>
                <a:srgbClr val="1E1E1E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2400" y="7175500"/>
            <a:ext cx="4978400" cy="497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0" y="7175500"/>
            <a:ext cx="4978400" cy="497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0" y="7200900"/>
            <a:ext cx="4978400" cy="497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00900"/>
            <a:ext cx="4978400" cy="497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300" y="1422400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3800" y="-1270000"/>
            <a:ext cx="1270000" cy="292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7500" y="-1270000"/>
            <a:ext cx="1270000" cy="292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38500" y="-1270000"/>
            <a:ext cx="1270000" cy="292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362200" y="9956800"/>
            <a:ext cx="29210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266" b="0" i="0" u="none" strike="noStrike">
                <a:solidFill>
                  <a:srgbClr val="1E1E1E"/>
                </a:solidFill>
                <a:ea typeface="Pretendard SemiBold"/>
              </a:rPr>
              <a:t>저렴한</a:t>
            </a:r>
            <a:r>
              <a:rPr lang="en-US" sz="4266" b="0" i="0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4266" b="0" i="0" u="none" strike="noStrike">
                <a:solidFill>
                  <a:srgbClr val="1E1E1E"/>
                </a:solidFill>
                <a:ea typeface="Pretendard SemiBold"/>
              </a:rPr>
              <a:t>상품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31100" y="9956800"/>
            <a:ext cx="36703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266" b="0" i="0" u="none" strike="noStrike">
                <a:solidFill>
                  <a:srgbClr val="1E1E1E"/>
                </a:solidFill>
                <a:ea typeface="Pretendard SemiBold"/>
              </a:rPr>
              <a:t>다양한</a:t>
            </a:r>
            <a:r>
              <a:rPr lang="en-US" sz="4266" b="0" i="0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4266" b="0" i="0" u="none" strike="noStrike">
                <a:solidFill>
                  <a:srgbClr val="1E1E1E"/>
                </a:solidFill>
                <a:ea typeface="Pretendard SemiBold"/>
              </a:rPr>
              <a:t>회사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93700" y="9956800"/>
            <a:ext cx="36195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266" b="0" i="0" u="none" strike="noStrike">
                <a:solidFill>
                  <a:srgbClr val="1E1E1E"/>
                </a:solidFill>
                <a:ea typeface="Pretendard SemiBold"/>
              </a:rPr>
              <a:t>실시간</a:t>
            </a:r>
            <a:r>
              <a:rPr lang="en-US" sz="4266" b="0" i="0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4266" b="0" i="0" u="none" strike="noStrike">
                <a:solidFill>
                  <a:srgbClr val="1E1E1E"/>
                </a:solidFill>
                <a:ea typeface="Pretendard SemiBold"/>
              </a:rPr>
              <a:t>알림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669000" y="9931400"/>
            <a:ext cx="35179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266" b="0" i="0" u="none" strike="noStrike">
                <a:solidFill>
                  <a:srgbClr val="1E1E1E"/>
                </a:solidFill>
                <a:ea typeface="Pretendard SemiBold"/>
              </a:rPr>
              <a:t>추천</a:t>
            </a:r>
            <a:r>
              <a:rPr lang="en-US" sz="4266" b="0" i="0" u="none" strike="noStrike">
                <a:solidFill>
                  <a:srgbClr val="1E1E1E"/>
                </a:solidFill>
                <a:latin typeface="Pretendard SemiBold"/>
              </a:rPr>
              <a:t> </a:t>
            </a:r>
            <a:r>
              <a:rPr lang="ko-KR" sz="4266" b="0" i="0" u="none" strike="noStrike">
                <a:solidFill>
                  <a:srgbClr val="1E1E1E"/>
                </a:solidFill>
                <a:ea typeface="Pretendard SemiBold"/>
              </a:rPr>
              <a:t>키워드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67600" y="4940300"/>
            <a:ext cx="9461500" cy="1143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어떻게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하면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각각의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사이트에서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최저가를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손쉽게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찾을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수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있을까란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1E1E1E">
                    <a:alpha val="70196"/>
                  </a:srgbClr>
                </a:solidFill>
                <a:ea typeface="Pretendard Regular"/>
              </a:rPr>
              <a:t>생각</a:t>
            </a:r>
            <a:r>
              <a:rPr lang="en-US" sz="3200" b="0" i="0" u="none" strike="noStrike">
                <a:solidFill>
                  <a:srgbClr val="1E1E1E">
                    <a:alpha val="70196"/>
                  </a:srgbClr>
                </a:solidFill>
                <a:latin typeface="Pretendard Regular"/>
              </a:rPr>
              <a:t>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23000" y="3175000"/>
            <a:ext cx="12090400" cy="1473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8266" b="0" i="0" u="none" strike="noStrike" dirty="0">
                <a:solidFill>
                  <a:srgbClr val="1E1E1E"/>
                </a:solidFill>
                <a:latin typeface="Pretendard ExtraBold"/>
              </a:rPr>
              <a:t>“</a:t>
            </a:r>
            <a:r>
              <a:rPr lang="ko-KR" sz="8266" b="0" i="0" u="none" strike="noStrike" dirty="0">
                <a:solidFill>
                  <a:srgbClr val="1E1E1E"/>
                </a:solidFill>
                <a:ea typeface="Pretendard ExtraBold"/>
              </a:rPr>
              <a:t>한눈에</a:t>
            </a:r>
            <a:r>
              <a:rPr lang="en-US" sz="8266" b="0" i="0" u="none" strike="noStrike" dirty="0">
                <a:solidFill>
                  <a:srgbClr val="1E1E1E"/>
                </a:solidFill>
                <a:latin typeface="Pretendard ExtraBold"/>
              </a:rPr>
              <a:t> </a:t>
            </a:r>
            <a:r>
              <a:rPr lang="ko-KR" sz="8266" b="0" i="0" u="none" strike="noStrike" dirty="0">
                <a:solidFill>
                  <a:srgbClr val="1E1E1E"/>
                </a:solidFill>
                <a:ea typeface="Pretendard ExtraBold"/>
              </a:rPr>
              <a:t>보이는</a:t>
            </a:r>
            <a:r>
              <a:rPr lang="en-US" sz="8266" b="0" i="0" u="none" strike="noStrike" dirty="0">
                <a:solidFill>
                  <a:srgbClr val="1E1E1E"/>
                </a:solidFill>
                <a:latin typeface="Pretendard ExtraBold"/>
              </a:rPr>
              <a:t> </a:t>
            </a:r>
            <a:r>
              <a:rPr lang="en" sz="8266" b="0" i="0" u="none" strike="noStrike" dirty="0">
                <a:solidFill>
                  <a:srgbClr val="FC5230"/>
                </a:solidFill>
                <a:ea typeface="Pretendard ExtraBold"/>
              </a:rPr>
              <a:t>최저가</a:t>
            </a:r>
            <a:r>
              <a:rPr lang="en-US" sz="8266" b="0" i="0" u="none" strike="noStrike" dirty="0">
                <a:solidFill>
                  <a:srgbClr val="1E1E1E"/>
                </a:solidFill>
                <a:latin typeface="Pretendard ExtraBold"/>
              </a:rPr>
              <a:t> </a:t>
            </a:r>
            <a:r>
              <a:rPr lang="ko-KR" sz="8266" b="0" i="0" u="none" strike="noStrike" dirty="0">
                <a:solidFill>
                  <a:srgbClr val="1E1E1E"/>
                </a:solidFill>
                <a:ea typeface="Pretendard ExtraBold"/>
              </a:rPr>
              <a:t>알</a:t>
            </a:r>
            <a:r>
              <a:rPr lang="ko-KR" altLang="en-US" sz="8266" b="0" i="0" u="none" strike="noStrike" dirty="0">
                <a:solidFill>
                  <a:srgbClr val="1E1E1E"/>
                </a:solidFill>
                <a:ea typeface="Pretendard ExtraBold"/>
              </a:rPr>
              <a:t>림</a:t>
            </a:r>
            <a:r>
              <a:rPr lang="en-US" sz="8266" b="0" i="0" u="none" strike="noStrike" dirty="0">
                <a:solidFill>
                  <a:srgbClr val="1E1E1E"/>
                </a:solidFill>
                <a:latin typeface="Pretendard ExtraBold"/>
              </a:rPr>
              <a:t>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84900" y="1219200"/>
            <a:ext cx="49784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733" b="0" i="0" u="none" strike="noStrike">
                <a:solidFill>
                  <a:srgbClr val="1E1E1E"/>
                </a:solidFill>
                <a:latin typeface="Pretendard Light"/>
              </a:rPr>
              <a:t>Chapter 1. </a:t>
            </a:r>
            <a:r>
              <a:rPr lang="ko-KR" sz="3733" b="0" i="0" u="none" strike="noStrike">
                <a:solidFill>
                  <a:srgbClr val="1E1E1E"/>
                </a:solidFill>
                <a:ea typeface="Pretendard Light"/>
              </a:rPr>
              <a:t>목적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2200" y="1193800"/>
            <a:ext cx="41275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>
                <a:solidFill>
                  <a:srgbClr val="000000"/>
                </a:solidFill>
                <a:latin typeface="Pretendard Black"/>
              </a:rPr>
              <a:t>Javajo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1100" y="7581900"/>
            <a:ext cx="2755900" cy="275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3200" y="7315200"/>
            <a:ext cx="3073400" cy="307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28700" y="7785100"/>
            <a:ext cx="2336800" cy="2336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27800" y="7556500"/>
            <a:ext cx="24003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518" y="2672043"/>
            <a:ext cx="20451482" cy="1005335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800" y="-1270000"/>
            <a:ext cx="1270000" cy="292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0" y="-1270000"/>
            <a:ext cx="1270000" cy="292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8500" y="-1270000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149600" y="5086630"/>
            <a:ext cx="18719800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66" b="0" i="0" u="none" strike="noStrike" kern="1200" cap="none" spc="0" normalizeH="0" baseline="0" noProof="0" dirty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정세준</a:t>
            </a:r>
            <a:r>
              <a:rPr kumimoji="0" lang="en-US" altLang="ko-KR" sz="4266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(</a:t>
            </a:r>
            <a:r>
              <a:rPr lang="ko-KR" altLang="en-US" sz="4266" dirty="0">
                <a:solidFill>
                  <a:srgbClr val="1E1E1E"/>
                </a:solidFill>
                <a:latin typeface="Calibri"/>
                <a:ea typeface="Pretendard Bold"/>
              </a:rPr>
              <a:t>조장</a:t>
            </a:r>
            <a:r>
              <a:rPr lang="en-US" altLang="ko-KR" sz="4266" dirty="0">
                <a:solidFill>
                  <a:srgbClr val="1E1E1E"/>
                </a:solidFill>
                <a:latin typeface="Calibri"/>
                <a:ea typeface="Pretendard Bold"/>
              </a:rPr>
              <a:t>)		: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프로젝트 총괄 설계 및 일정관리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배포 및 인프라 구축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(AWS RDS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서버환경 설정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), 							  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파이썬 </a:t>
            </a:r>
            <a:r>
              <a:rPr lang="ko-KR" altLang="en-US" sz="3200" dirty="0" err="1">
                <a:solidFill>
                  <a:srgbClr val="1E1E1E"/>
                </a:solidFill>
                <a:latin typeface="Calibri"/>
                <a:ea typeface="Pretendard Bold"/>
              </a:rPr>
              <a:t>크롤링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모듈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팀 업무 조율 및 품질 관리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66" b="0" i="0" u="none" strike="noStrike" kern="1200" cap="none" spc="0" normalizeH="0" baseline="0" noProof="0" dirty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신동연</a:t>
            </a:r>
            <a:r>
              <a:rPr kumimoji="0" lang="en-US" altLang="ko-KR" sz="4266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(</a:t>
            </a:r>
            <a:r>
              <a:rPr kumimoji="0" lang="ko-KR" altLang="en-US" sz="4266" b="0" i="0" u="none" strike="noStrike" kern="1200" cap="none" spc="0" normalizeH="0" baseline="0" noProof="0" dirty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부조장</a:t>
            </a:r>
            <a:r>
              <a:rPr lang="en-US" altLang="ko-KR" sz="4266" dirty="0">
                <a:solidFill>
                  <a:srgbClr val="1E1E1E"/>
                </a:solidFill>
                <a:latin typeface="Calibri"/>
                <a:ea typeface="Pretendard Bold"/>
              </a:rPr>
              <a:t>)	: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회원가입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키워드 등록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 err="1">
                <a:solidFill>
                  <a:srgbClr val="1E1E1E"/>
                </a:solidFill>
                <a:latin typeface="Calibri"/>
                <a:ea typeface="Pretendard Bold"/>
              </a:rPr>
              <a:t>크롤링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데이터 중복제거 알고리즘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(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유사도 체크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),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키워드 순위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</a:t>
            </a: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				  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성별</a:t>
            </a:r>
            <a:r>
              <a:rPr lang="en-US" altLang="ko-KR" sz="3200" dirty="0"/>
              <a:t>·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연령별 키워드 필터링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API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활용 연관 키워드 검색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 err="1">
                <a:solidFill>
                  <a:srgbClr val="1E1E1E"/>
                </a:solidFill>
                <a:latin typeface="Calibri"/>
                <a:ea typeface="Pretendard Bold"/>
              </a:rPr>
              <a:t>클릭률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수집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66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조현준</a:t>
            </a:r>
            <a:r>
              <a:rPr kumimoji="0" lang="en-US" altLang="ko-KR" sz="4266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			: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게시판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고객 문의 등록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수정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관리 기능 구현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266" dirty="0" err="1">
                <a:solidFill>
                  <a:srgbClr val="1E1E1E"/>
                </a:solidFill>
                <a:latin typeface="Calibri"/>
                <a:ea typeface="Pretendard Bold"/>
              </a:rPr>
              <a:t>홍요셉</a:t>
            </a:r>
            <a:r>
              <a:rPr lang="en-US" altLang="ko-KR" sz="4266" dirty="0">
                <a:solidFill>
                  <a:srgbClr val="1E1E1E"/>
                </a:solidFill>
                <a:latin typeface="Calibri"/>
                <a:ea typeface="Pretendard Bold"/>
              </a:rPr>
              <a:t>			: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회원 상세조회</a:t>
            </a:r>
            <a:r>
              <a:rPr lang="en-US" altLang="ko-KR" sz="3200" dirty="0"/>
              <a:t>·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수정</a:t>
            </a:r>
            <a:r>
              <a:rPr lang="en-US" altLang="ko-KR" sz="3200" dirty="0"/>
              <a:t>·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삭제 등 관리자 기능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스케줄러 설계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API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활용 뉴스 추천 기능 구현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266" dirty="0" err="1">
                <a:solidFill>
                  <a:srgbClr val="1E1E1E"/>
                </a:solidFill>
                <a:latin typeface="Calibri"/>
                <a:ea typeface="Pretendard Bold"/>
              </a:rPr>
              <a:t>변정건</a:t>
            </a:r>
            <a:r>
              <a:rPr lang="en-US" altLang="ko-KR" sz="4266" dirty="0">
                <a:solidFill>
                  <a:srgbClr val="1E1E1E"/>
                </a:solidFill>
                <a:latin typeface="Calibri"/>
                <a:ea typeface="Pretendard Bold"/>
              </a:rPr>
              <a:t>			: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로그인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소셜 로그인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암호화 기능 구현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266" dirty="0">
                <a:solidFill>
                  <a:srgbClr val="1E1E1E"/>
                </a:solidFill>
                <a:latin typeface="Calibri"/>
                <a:ea typeface="Pretendard Bold"/>
              </a:rPr>
              <a:t>정지호</a:t>
            </a:r>
            <a:r>
              <a:rPr lang="en-US" altLang="ko-KR" sz="4266" dirty="0">
                <a:solidFill>
                  <a:srgbClr val="1E1E1E"/>
                </a:solidFill>
                <a:latin typeface="Calibri"/>
                <a:ea typeface="Pretendard Bold"/>
              </a:rPr>
              <a:t>			: 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DB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설계 관리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파이썬 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SMS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전송 모듈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개인 클릭 통계 구현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266" dirty="0">
                <a:solidFill>
                  <a:srgbClr val="1E1E1E"/>
                </a:solidFill>
                <a:latin typeface="Calibri"/>
                <a:ea typeface="Pretendard Bold"/>
              </a:rPr>
              <a:t>하성민</a:t>
            </a:r>
            <a:r>
              <a:rPr lang="en-US" altLang="ko-KR" sz="4266" dirty="0">
                <a:solidFill>
                  <a:srgbClr val="1E1E1E"/>
                </a:solidFill>
                <a:latin typeface="Calibri"/>
                <a:ea typeface="Pretendard Bold"/>
              </a:rPr>
              <a:t>			: </a:t>
            </a:r>
            <a:r>
              <a:rPr lang="ko-KR" altLang="en-US" sz="3200" dirty="0" err="1">
                <a:solidFill>
                  <a:srgbClr val="1E1E1E"/>
                </a:solidFill>
                <a:latin typeface="Calibri"/>
                <a:ea typeface="Pretendard Bold"/>
              </a:rPr>
              <a:t>프론트엔드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 전반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관리자 회원 목록 조회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알림 목록</a:t>
            </a:r>
            <a:r>
              <a:rPr lang="en-US" altLang="ko-KR" sz="3200" dirty="0">
                <a:solidFill>
                  <a:srgbClr val="1E1E1E"/>
                </a:solidFill>
                <a:latin typeface="Calibri"/>
                <a:ea typeface="Pretendard Bold"/>
              </a:rPr>
              <a:t>, </a:t>
            </a:r>
            <a:r>
              <a:rPr lang="ko-KR" altLang="en-US" sz="3200" dirty="0">
                <a:solidFill>
                  <a:srgbClr val="1E1E1E"/>
                </a:solidFill>
                <a:latin typeface="Calibri"/>
                <a:ea typeface="Pretendard Bold"/>
              </a:rPr>
              <a:t>전체 클릭 통계 구현</a:t>
            </a:r>
            <a:endParaRPr lang="en-US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343400" y="1237877"/>
            <a:ext cx="4622800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Chapter 2. </a:t>
            </a:r>
            <a:r>
              <a:rPr kumimoji="0" lang="ko-KR" alt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팀 소개</a:t>
            </a: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0" y="2672043"/>
            <a:ext cx="10261600" cy="2273300"/>
          </a:xfrm>
          <a:prstGeom prst="rect">
            <a:avLst/>
          </a:prstGeom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0FD1BDD2-D1D7-4AF8-9B78-EE2520C67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flipV="1">
            <a:off x="2321859" y="4945343"/>
            <a:ext cx="20178024" cy="6032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810000" y="3061168"/>
            <a:ext cx="8001000" cy="1231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r>
              <a:rPr kumimoji="0" lang="en-US" altLang="ko-KR" sz="7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lack"/>
                <a:ea typeface="+mn-ea"/>
                <a:cs typeface="+mn-cs"/>
              </a:rPr>
              <a:t> | </a:t>
            </a:r>
            <a:r>
              <a:rPr lang="ko-KR" altLang="en-US" sz="6000" dirty="0">
                <a:solidFill>
                  <a:srgbClr val="1E1E1E"/>
                </a:solidFill>
                <a:latin typeface="Calibri"/>
                <a:ea typeface="Pretendard Bold"/>
              </a:rPr>
              <a:t>역할 분담</a:t>
            </a:r>
            <a:r>
              <a:rPr lang="en-US" altLang="ko-KR" sz="6000" dirty="0">
                <a:solidFill>
                  <a:srgbClr val="1E1E1E"/>
                </a:solidFill>
                <a:latin typeface="Calibri"/>
                <a:ea typeface="Pretendard Bold"/>
              </a:rPr>
              <a:t> </a:t>
            </a:r>
            <a:endParaRPr lang="en" altLang="ko-KR" sz="3200" dirty="0">
              <a:solidFill>
                <a:srgbClr val="1E1E1E"/>
              </a:solidFill>
              <a:latin typeface="Calibri"/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27898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4B55FDC-8A1C-4B51-BB6E-F5640C41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478651"/>
            <a:ext cx="22713769" cy="41134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C2330E-41EF-4ABE-A0D0-D73F5E29D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4" y="3387365"/>
            <a:ext cx="11413736" cy="392730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3800" y="-1270000"/>
            <a:ext cx="1270000" cy="292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-1270000"/>
            <a:ext cx="1270000" cy="292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80976" y="-1268132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4343400" y="1237877"/>
            <a:ext cx="4622800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Chapter </a:t>
            </a:r>
            <a:r>
              <a:rPr lang="en-US" sz="3733" dirty="0">
                <a:solidFill>
                  <a:srgbClr val="1E1E1E"/>
                </a:solidFill>
                <a:latin typeface="Pretendard Light"/>
              </a:rPr>
              <a:t>3</a:t>
            </a: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lang="en-US" sz="3733" dirty="0">
                <a:solidFill>
                  <a:srgbClr val="1E1E1E"/>
                </a:solidFill>
                <a:latin typeface="Pretendard Light"/>
                <a:ea typeface="맑은 고딕" panose="020B0503020000020004" pitchFamily="50" charset="-127"/>
              </a:rPr>
              <a:t>WBS</a:t>
            </a: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7279EC63-2E3F-460D-B279-F3B084EBA824}"/>
              </a:ext>
            </a:extLst>
          </p:cNvPr>
          <p:cNvSpPr txBox="1"/>
          <p:nvPr/>
        </p:nvSpPr>
        <p:spPr>
          <a:xfrm>
            <a:off x="765174" y="2418804"/>
            <a:ext cx="4114799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계획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C405726-0AE2-4E14-8A8A-14DAF9DE988C}"/>
              </a:ext>
            </a:extLst>
          </p:cNvPr>
          <p:cNvCxnSpPr>
            <a:cxnSpLocks/>
          </p:cNvCxnSpPr>
          <p:nvPr/>
        </p:nvCxnSpPr>
        <p:spPr>
          <a:xfrm>
            <a:off x="1015298" y="3256476"/>
            <a:ext cx="363290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25">
            <a:extLst>
              <a:ext uri="{FF2B5EF4-FFF2-40B4-BE49-F238E27FC236}">
                <a16:creationId xmlns:a16="http://schemas.microsoft.com/office/drawing/2014/main" id="{A8239C48-865B-461D-A75B-A100DDDF24CC}"/>
              </a:ext>
            </a:extLst>
          </p:cNvPr>
          <p:cNvSpPr txBox="1"/>
          <p:nvPr/>
        </p:nvSpPr>
        <p:spPr>
          <a:xfrm>
            <a:off x="765174" y="7467600"/>
            <a:ext cx="4114799" cy="762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283860B-8205-4AA9-B5DB-8BA4E3B58518}"/>
              </a:ext>
            </a:extLst>
          </p:cNvPr>
          <p:cNvCxnSpPr>
            <a:cxnSpLocks/>
          </p:cNvCxnSpPr>
          <p:nvPr/>
        </p:nvCxnSpPr>
        <p:spPr>
          <a:xfrm>
            <a:off x="1015298" y="8305272"/>
            <a:ext cx="363290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75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800" y="-1270000"/>
            <a:ext cx="1270000" cy="292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-1270000"/>
            <a:ext cx="1270000" cy="292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976" y="-1268132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4343400" y="1237877"/>
            <a:ext cx="4622800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Chapter 4. </a:t>
            </a:r>
            <a:r>
              <a:rPr kumimoji="0" lang="en-US" altLang="ko-KR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ERD</a:t>
            </a: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8EA52C-30E6-4506-A5EB-E6C0FFBAE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8318" y="3326739"/>
            <a:ext cx="14266582" cy="8564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A559C3B-24B7-44DF-BD2D-F9471D8FE4A5}"/>
              </a:ext>
            </a:extLst>
          </p:cNvPr>
          <p:cNvSpPr/>
          <p:nvPr/>
        </p:nvSpPr>
        <p:spPr>
          <a:xfrm>
            <a:off x="4876800" y="3326739"/>
            <a:ext cx="6172200" cy="6122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85AA5D-5F16-4018-9022-2124B4065DFF}"/>
              </a:ext>
            </a:extLst>
          </p:cNvPr>
          <p:cNvSpPr/>
          <p:nvPr/>
        </p:nvSpPr>
        <p:spPr>
          <a:xfrm>
            <a:off x="14528800" y="3324871"/>
            <a:ext cx="4140200" cy="7876529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074726-B651-4E6B-8C05-3DBC1F599847}"/>
              </a:ext>
            </a:extLst>
          </p:cNvPr>
          <p:cNvSpPr/>
          <p:nvPr/>
        </p:nvSpPr>
        <p:spPr>
          <a:xfrm>
            <a:off x="7848600" y="9448800"/>
            <a:ext cx="3200400" cy="22860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646393-BE13-40BF-9AAA-01835DE8248E}"/>
              </a:ext>
            </a:extLst>
          </p:cNvPr>
          <p:cNvCxnSpPr>
            <a:cxnSpLocks/>
          </p:cNvCxnSpPr>
          <p:nvPr/>
        </p:nvCxnSpPr>
        <p:spPr>
          <a:xfrm flipH="1">
            <a:off x="571500" y="3326739"/>
            <a:ext cx="43053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49CB3F3-B15A-405F-83D2-DC7D8F282507}"/>
              </a:ext>
            </a:extLst>
          </p:cNvPr>
          <p:cNvCxnSpPr>
            <a:cxnSpLocks/>
          </p:cNvCxnSpPr>
          <p:nvPr/>
        </p:nvCxnSpPr>
        <p:spPr>
          <a:xfrm flipH="1">
            <a:off x="508000" y="9453219"/>
            <a:ext cx="772160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A43A13-880A-4769-AB63-8E49926F9C85}"/>
              </a:ext>
            </a:extLst>
          </p:cNvPr>
          <p:cNvCxnSpPr>
            <a:cxnSpLocks/>
          </p:cNvCxnSpPr>
          <p:nvPr/>
        </p:nvCxnSpPr>
        <p:spPr>
          <a:xfrm flipH="1">
            <a:off x="17638268" y="3324871"/>
            <a:ext cx="5297932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5">
            <a:extLst>
              <a:ext uri="{FF2B5EF4-FFF2-40B4-BE49-F238E27FC236}">
                <a16:creationId xmlns:a16="http://schemas.microsoft.com/office/drawing/2014/main" id="{584CBF95-C107-49B7-843D-441083AA213F}"/>
              </a:ext>
            </a:extLst>
          </p:cNvPr>
          <p:cNvSpPr txBox="1"/>
          <p:nvPr/>
        </p:nvSpPr>
        <p:spPr>
          <a:xfrm>
            <a:off x="165100" y="3429000"/>
            <a:ext cx="44069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266" dirty="0">
                <a:solidFill>
                  <a:srgbClr val="1E1E1E"/>
                </a:solidFill>
                <a:ea typeface="Pretendard Bold"/>
              </a:rPr>
              <a:t>할인 정보 및 통계</a:t>
            </a:r>
            <a:endParaRPr lang="en" sz="4266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B200778C-2650-44BC-AB97-8ADD55D22166}"/>
              </a:ext>
            </a:extLst>
          </p:cNvPr>
          <p:cNvSpPr txBox="1"/>
          <p:nvPr/>
        </p:nvSpPr>
        <p:spPr>
          <a:xfrm>
            <a:off x="184539" y="9525000"/>
            <a:ext cx="44069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266" b="0" i="0" u="none" strike="noStrike" dirty="0">
                <a:solidFill>
                  <a:srgbClr val="1E1E1E"/>
                </a:solidFill>
                <a:ea typeface="Pretendard Bold"/>
              </a:rPr>
              <a:t>키워드 등록</a:t>
            </a:r>
            <a:endParaRPr lang="en" sz="4266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DE68D929-7F6D-4956-BC64-336FF10EAA96}"/>
              </a:ext>
            </a:extLst>
          </p:cNvPr>
          <p:cNvSpPr txBox="1"/>
          <p:nvPr/>
        </p:nvSpPr>
        <p:spPr>
          <a:xfrm>
            <a:off x="10744200" y="2438400"/>
            <a:ext cx="44069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266" b="0" i="0" u="none" strike="noStrike" dirty="0">
                <a:solidFill>
                  <a:srgbClr val="1E1E1E"/>
                </a:solidFill>
                <a:ea typeface="Pretendard Bold"/>
              </a:rPr>
              <a:t>회원 관리</a:t>
            </a:r>
            <a:endParaRPr lang="en" sz="4266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CF8CEFAF-7651-4A96-8E5B-20D32F599588}"/>
              </a:ext>
            </a:extLst>
          </p:cNvPr>
          <p:cNvSpPr txBox="1"/>
          <p:nvPr/>
        </p:nvSpPr>
        <p:spPr>
          <a:xfrm>
            <a:off x="18986500" y="3453160"/>
            <a:ext cx="44069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266" b="0" i="0" u="none" strike="noStrike" dirty="0">
                <a:solidFill>
                  <a:srgbClr val="1E1E1E"/>
                </a:solidFill>
                <a:ea typeface="Pretendard Bold"/>
              </a:rPr>
              <a:t>고객 문의 게시판</a:t>
            </a:r>
            <a:endParaRPr lang="en" sz="4266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14355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9">
            <a:extLst>
              <a:ext uri="{FF2B5EF4-FFF2-40B4-BE49-F238E27FC236}">
                <a16:creationId xmlns:a16="http://schemas.microsoft.com/office/drawing/2014/main" id="{6BBB199F-BA3F-4BAD-BC5F-5A22F1FE0AB6}"/>
              </a:ext>
            </a:extLst>
          </p:cNvPr>
          <p:cNvSpPr/>
          <p:nvPr/>
        </p:nvSpPr>
        <p:spPr>
          <a:xfrm>
            <a:off x="685687" y="3128777"/>
            <a:ext cx="12243565" cy="9596623"/>
          </a:xfrm>
          <a:custGeom>
            <a:avLst/>
            <a:gdLst/>
            <a:ahLst/>
            <a:cxnLst/>
            <a:rect l="l" t="t" r="r" b="b"/>
            <a:pathLst>
              <a:path w="2699587" h="757691">
                <a:moveTo>
                  <a:pt x="0" y="0"/>
                </a:moveTo>
                <a:lnTo>
                  <a:pt x="2699587" y="0"/>
                </a:lnTo>
                <a:lnTo>
                  <a:pt x="2699587" y="757691"/>
                </a:lnTo>
                <a:lnTo>
                  <a:pt x="0" y="75769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sq">
            <a:solidFill>
              <a:srgbClr val="494949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1EC4392F-AE67-4C2E-868A-19CC54F40476}"/>
              </a:ext>
            </a:extLst>
          </p:cNvPr>
          <p:cNvSpPr/>
          <p:nvPr/>
        </p:nvSpPr>
        <p:spPr>
          <a:xfrm>
            <a:off x="13938944" y="3128777"/>
            <a:ext cx="9225857" cy="9596623"/>
          </a:xfrm>
          <a:custGeom>
            <a:avLst/>
            <a:gdLst/>
            <a:ahLst/>
            <a:cxnLst/>
            <a:rect l="l" t="t" r="r" b="b"/>
            <a:pathLst>
              <a:path w="2699587" h="757691">
                <a:moveTo>
                  <a:pt x="0" y="0"/>
                </a:moveTo>
                <a:lnTo>
                  <a:pt x="2699587" y="0"/>
                </a:lnTo>
                <a:lnTo>
                  <a:pt x="2699587" y="757691"/>
                </a:lnTo>
                <a:lnTo>
                  <a:pt x="0" y="75769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sq">
            <a:solidFill>
              <a:srgbClr val="494949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EB28FB57-A177-4ED8-983C-6DE6E1C2211F}"/>
              </a:ext>
            </a:extLst>
          </p:cNvPr>
          <p:cNvSpPr/>
          <p:nvPr/>
        </p:nvSpPr>
        <p:spPr>
          <a:xfrm>
            <a:off x="14721949" y="5266431"/>
            <a:ext cx="4589096" cy="2797285"/>
          </a:xfrm>
          <a:custGeom>
            <a:avLst/>
            <a:gdLst/>
            <a:ahLst/>
            <a:cxnLst/>
            <a:rect l="l" t="t" r="r" b="b"/>
            <a:pathLst>
              <a:path w="2699587" h="757691">
                <a:moveTo>
                  <a:pt x="0" y="0"/>
                </a:moveTo>
                <a:lnTo>
                  <a:pt x="2699587" y="0"/>
                </a:lnTo>
                <a:lnTo>
                  <a:pt x="2699587" y="757691"/>
                </a:lnTo>
                <a:lnTo>
                  <a:pt x="0" y="757691"/>
                </a:lnTo>
                <a:close/>
              </a:path>
            </a:pathLst>
          </a:custGeom>
          <a:solidFill>
            <a:schemeClr val="bg1"/>
          </a:solidFill>
          <a:ln w="25400" cap="sq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60" name="Freeform 9">
            <a:extLst>
              <a:ext uri="{FF2B5EF4-FFF2-40B4-BE49-F238E27FC236}">
                <a16:creationId xmlns:a16="http://schemas.microsoft.com/office/drawing/2014/main" id="{0BD42CD3-8675-410A-A8EF-A9875B5ECF15}"/>
              </a:ext>
            </a:extLst>
          </p:cNvPr>
          <p:cNvSpPr/>
          <p:nvPr/>
        </p:nvSpPr>
        <p:spPr>
          <a:xfrm>
            <a:off x="1887941" y="5266431"/>
            <a:ext cx="4589096" cy="2797285"/>
          </a:xfrm>
          <a:custGeom>
            <a:avLst/>
            <a:gdLst/>
            <a:ahLst/>
            <a:cxnLst/>
            <a:rect l="l" t="t" r="r" b="b"/>
            <a:pathLst>
              <a:path w="2699587" h="757691">
                <a:moveTo>
                  <a:pt x="0" y="0"/>
                </a:moveTo>
                <a:lnTo>
                  <a:pt x="2699587" y="0"/>
                </a:lnTo>
                <a:lnTo>
                  <a:pt x="2699587" y="757691"/>
                </a:lnTo>
                <a:lnTo>
                  <a:pt x="0" y="757691"/>
                </a:lnTo>
                <a:close/>
              </a:path>
            </a:pathLst>
          </a:custGeom>
          <a:solidFill>
            <a:schemeClr val="bg1"/>
          </a:solidFill>
          <a:ln w="25400" cap="sq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9DE1E0D0-546D-454D-A4AB-A910F0054152}"/>
              </a:ext>
            </a:extLst>
          </p:cNvPr>
          <p:cNvSpPr/>
          <p:nvPr/>
        </p:nvSpPr>
        <p:spPr>
          <a:xfrm>
            <a:off x="14694943" y="4870930"/>
            <a:ext cx="2457892" cy="753171"/>
          </a:xfrm>
          <a:custGeom>
            <a:avLst/>
            <a:gdLst/>
            <a:ahLst/>
            <a:cxnLst/>
            <a:rect l="l" t="t" r="r" b="b"/>
            <a:pathLst>
              <a:path w="696619" h="204009">
                <a:moveTo>
                  <a:pt x="0" y="0"/>
                </a:moveTo>
                <a:lnTo>
                  <a:pt x="696619" y="0"/>
                </a:lnTo>
                <a:lnTo>
                  <a:pt x="696619" y="204009"/>
                </a:lnTo>
                <a:lnTo>
                  <a:pt x="0" y="204009"/>
                </a:lnTo>
                <a:close/>
              </a:path>
            </a:pathLst>
          </a:custGeom>
          <a:solidFill>
            <a:srgbClr val="F9B833"/>
          </a:solidFill>
          <a:ln cap="sq">
            <a:noFill/>
            <a:prstDash val="solid"/>
            <a:miter/>
          </a:ln>
        </p:spPr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E53F76C6-AF4F-422A-9C10-F08D03D0BB52}"/>
              </a:ext>
            </a:extLst>
          </p:cNvPr>
          <p:cNvSpPr txBox="1"/>
          <p:nvPr/>
        </p:nvSpPr>
        <p:spPr>
          <a:xfrm>
            <a:off x="14662808" y="4876800"/>
            <a:ext cx="2457892" cy="8235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r>
              <a:rPr lang="en-US" sz="2800" dirty="0">
                <a:solidFill>
                  <a:srgbClr val="1E1E1E"/>
                </a:solidFill>
                <a:ea typeface="Pretendard Bold"/>
                <a:sym typeface="네모고딕 Medium"/>
              </a:rPr>
              <a:t>DB</a:t>
            </a:r>
          </a:p>
        </p:txBody>
      </p:sp>
      <p:sp>
        <p:nvSpPr>
          <p:cNvPr id="68" name="Freeform 9">
            <a:extLst>
              <a:ext uri="{FF2B5EF4-FFF2-40B4-BE49-F238E27FC236}">
                <a16:creationId xmlns:a16="http://schemas.microsoft.com/office/drawing/2014/main" id="{C232474F-DB39-4174-BCDA-762A3923D94B}"/>
              </a:ext>
            </a:extLst>
          </p:cNvPr>
          <p:cNvSpPr/>
          <p:nvPr/>
        </p:nvSpPr>
        <p:spPr>
          <a:xfrm>
            <a:off x="6920503" y="5266431"/>
            <a:ext cx="4589096" cy="2797285"/>
          </a:xfrm>
          <a:custGeom>
            <a:avLst/>
            <a:gdLst/>
            <a:ahLst/>
            <a:cxnLst/>
            <a:rect l="l" t="t" r="r" b="b"/>
            <a:pathLst>
              <a:path w="2699587" h="757691">
                <a:moveTo>
                  <a:pt x="0" y="0"/>
                </a:moveTo>
                <a:lnTo>
                  <a:pt x="2699587" y="0"/>
                </a:lnTo>
                <a:lnTo>
                  <a:pt x="2699587" y="757691"/>
                </a:lnTo>
                <a:lnTo>
                  <a:pt x="0" y="757691"/>
                </a:lnTo>
                <a:close/>
              </a:path>
            </a:pathLst>
          </a:custGeom>
          <a:solidFill>
            <a:schemeClr val="bg1"/>
          </a:solidFill>
          <a:ln w="25400" cap="sq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66" name="Freeform 18">
            <a:extLst>
              <a:ext uri="{FF2B5EF4-FFF2-40B4-BE49-F238E27FC236}">
                <a16:creationId xmlns:a16="http://schemas.microsoft.com/office/drawing/2014/main" id="{E5BAB42A-11CC-4743-8C55-9DCCECB38CDD}"/>
              </a:ext>
            </a:extLst>
          </p:cNvPr>
          <p:cNvSpPr/>
          <p:nvPr/>
        </p:nvSpPr>
        <p:spPr>
          <a:xfrm>
            <a:off x="6934200" y="4885629"/>
            <a:ext cx="2457892" cy="753171"/>
          </a:xfrm>
          <a:custGeom>
            <a:avLst/>
            <a:gdLst/>
            <a:ahLst/>
            <a:cxnLst/>
            <a:rect l="l" t="t" r="r" b="b"/>
            <a:pathLst>
              <a:path w="696619" h="204009">
                <a:moveTo>
                  <a:pt x="0" y="0"/>
                </a:moveTo>
                <a:lnTo>
                  <a:pt x="696619" y="0"/>
                </a:lnTo>
                <a:lnTo>
                  <a:pt x="696619" y="204009"/>
                </a:lnTo>
                <a:lnTo>
                  <a:pt x="0" y="204009"/>
                </a:lnTo>
                <a:close/>
              </a:path>
            </a:pathLst>
          </a:custGeom>
          <a:solidFill>
            <a:srgbClr val="F9B833"/>
          </a:solidFill>
          <a:ln cap="sq">
            <a:noFill/>
            <a:prstDash val="solid"/>
            <a:miter/>
          </a:ln>
        </p:spPr>
      </p:sp>
      <p:sp>
        <p:nvSpPr>
          <p:cNvPr id="67" name="TextBox 19">
            <a:extLst>
              <a:ext uri="{FF2B5EF4-FFF2-40B4-BE49-F238E27FC236}">
                <a16:creationId xmlns:a16="http://schemas.microsoft.com/office/drawing/2014/main" id="{483E2F54-C0F5-449A-9809-46096698047C}"/>
              </a:ext>
            </a:extLst>
          </p:cNvPr>
          <p:cNvSpPr txBox="1"/>
          <p:nvPr/>
        </p:nvSpPr>
        <p:spPr>
          <a:xfrm>
            <a:off x="6966335" y="4876800"/>
            <a:ext cx="2457892" cy="8235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r>
              <a:rPr lang="ko-KR" altLang="en-US" sz="2800" dirty="0">
                <a:solidFill>
                  <a:srgbClr val="1E1E1E"/>
                </a:solidFill>
                <a:ea typeface="Pretendard Bold"/>
                <a:sym typeface="네모고딕 Medium"/>
              </a:rPr>
              <a:t>프레임 워크</a:t>
            </a:r>
            <a:endParaRPr lang="en-US" altLang="ko-KR" sz="2800" dirty="0">
              <a:solidFill>
                <a:srgbClr val="1E1E1E"/>
              </a:solidFill>
              <a:ea typeface="Pretendard Bold"/>
              <a:sym typeface="네모고딕 Medium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800" y="-1270000"/>
            <a:ext cx="1270000" cy="292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-1270000"/>
            <a:ext cx="1270000" cy="292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976" y="-1268132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4343400" y="1237877"/>
            <a:ext cx="4622800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Chapter 5. </a:t>
            </a:r>
            <a:r>
              <a:rPr kumimoji="0" lang="ko-KR" alt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기술 스택</a:t>
            </a:r>
            <a:endParaRPr kumimoji="0" lang="ko-KR" altLang="en-US" sz="3733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388C3CCF-5C91-499A-B854-B76061B477FA}"/>
              </a:ext>
            </a:extLst>
          </p:cNvPr>
          <p:cNvSpPr/>
          <p:nvPr/>
        </p:nvSpPr>
        <p:spPr>
          <a:xfrm>
            <a:off x="1914189" y="9085454"/>
            <a:ext cx="5681223" cy="3395779"/>
          </a:xfrm>
          <a:custGeom>
            <a:avLst/>
            <a:gdLst/>
            <a:ahLst/>
            <a:cxnLst/>
            <a:rect l="l" t="t" r="r" b="b"/>
            <a:pathLst>
              <a:path w="2699587" h="757691">
                <a:moveTo>
                  <a:pt x="0" y="0"/>
                </a:moveTo>
                <a:lnTo>
                  <a:pt x="2699587" y="0"/>
                </a:lnTo>
                <a:lnTo>
                  <a:pt x="2699587" y="757691"/>
                </a:lnTo>
                <a:lnTo>
                  <a:pt x="0" y="757691"/>
                </a:lnTo>
                <a:close/>
              </a:path>
            </a:pathLst>
          </a:custGeom>
          <a:solidFill>
            <a:schemeClr val="bg1"/>
          </a:solidFill>
          <a:ln w="25400" cap="sq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3" name="Freeform 18">
            <a:extLst>
              <a:ext uri="{FF2B5EF4-FFF2-40B4-BE49-F238E27FC236}">
                <a16:creationId xmlns:a16="http://schemas.microsoft.com/office/drawing/2014/main" id="{F6566883-E987-4210-B845-4FC1ADCAF9AE}"/>
              </a:ext>
            </a:extLst>
          </p:cNvPr>
          <p:cNvSpPr/>
          <p:nvPr/>
        </p:nvSpPr>
        <p:spPr>
          <a:xfrm>
            <a:off x="1887183" y="8689953"/>
            <a:ext cx="2457892" cy="753171"/>
          </a:xfrm>
          <a:custGeom>
            <a:avLst/>
            <a:gdLst/>
            <a:ahLst/>
            <a:cxnLst/>
            <a:rect l="l" t="t" r="r" b="b"/>
            <a:pathLst>
              <a:path w="696619" h="204009">
                <a:moveTo>
                  <a:pt x="0" y="0"/>
                </a:moveTo>
                <a:lnTo>
                  <a:pt x="696619" y="0"/>
                </a:lnTo>
                <a:lnTo>
                  <a:pt x="696619" y="204009"/>
                </a:lnTo>
                <a:lnTo>
                  <a:pt x="0" y="204009"/>
                </a:lnTo>
                <a:close/>
              </a:path>
            </a:pathLst>
          </a:custGeom>
          <a:solidFill>
            <a:srgbClr val="F9B833"/>
          </a:solidFill>
          <a:ln cap="sq">
            <a:noFill/>
            <a:prstDash val="solid"/>
            <a:miter/>
          </a:ln>
        </p:spPr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92B0608B-E037-451F-8563-092E4778A800}"/>
              </a:ext>
            </a:extLst>
          </p:cNvPr>
          <p:cNvSpPr txBox="1"/>
          <p:nvPr/>
        </p:nvSpPr>
        <p:spPr>
          <a:xfrm>
            <a:off x="1855048" y="8686800"/>
            <a:ext cx="2457892" cy="8235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r>
              <a:rPr lang="ko-KR" altLang="en-US" sz="2800" dirty="0">
                <a:solidFill>
                  <a:srgbClr val="1E1E1E"/>
                </a:solidFill>
                <a:ea typeface="Pretendard Bold"/>
                <a:sym typeface="네모고딕 Medium"/>
              </a:rPr>
              <a:t>프론트 엔드</a:t>
            </a:r>
            <a:endParaRPr lang="en-US" altLang="ko-KR" sz="2800" dirty="0">
              <a:solidFill>
                <a:srgbClr val="1E1E1E"/>
              </a:solidFill>
              <a:ea typeface="Pretendard Bold"/>
              <a:sym typeface="네모고딕 Medium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4BF4DF7-4B2D-4A53-A178-DD2D4AD16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292" y="6326251"/>
            <a:ext cx="1088400" cy="11163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759DDBB-97D8-4C4B-B9D7-DCE6F4306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5392" y="6295944"/>
            <a:ext cx="1055352" cy="1141284"/>
          </a:xfrm>
          <a:prstGeom prst="rect">
            <a:avLst/>
          </a:prstGeom>
        </p:spPr>
      </p:pic>
      <p:pic>
        <p:nvPicPr>
          <p:cNvPr id="50" name="Picture 6" descr="Spring Framework">
            <a:extLst>
              <a:ext uri="{FF2B5EF4-FFF2-40B4-BE49-F238E27FC236}">
                <a16:creationId xmlns:a16="http://schemas.microsoft.com/office/drawing/2014/main" id="{AF53EBE1-852C-4023-9C4D-94D3FF37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23" y="6261659"/>
            <a:ext cx="2756725" cy="114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5309880-448D-4CBE-8513-4B4BF5971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07848" y="5767918"/>
            <a:ext cx="1982778" cy="1229756"/>
          </a:xfrm>
          <a:prstGeom prst="rect">
            <a:avLst/>
          </a:prstGeom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A11E4DAC-393B-4B6A-847C-824EEADB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70" y="9559159"/>
            <a:ext cx="1447800" cy="15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0" descr="JSTL Snippets">
            <a:extLst>
              <a:ext uri="{FF2B5EF4-FFF2-40B4-BE49-F238E27FC236}">
                <a16:creationId xmlns:a16="http://schemas.microsoft.com/office/drawing/2014/main" id="{307A9AFD-8D24-4643-ADC5-A327EE8B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93" y="9935374"/>
            <a:ext cx="1721656" cy="172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A369BB8-FB61-4039-BBD9-A6097FCE1A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8150" y="11294215"/>
            <a:ext cx="2001174" cy="1068194"/>
          </a:xfrm>
          <a:prstGeom prst="rect">
            <a:avLst/>
          </a:prstGeom>
        </p:spPr>
      </p:pic>
      <p:sp>
        <p:nvSpPr>
          <p:cNvPr id="58" name="Freeform 18">
            <a:extLst>
              <a:ext uri="{FF2B5EF4-FFF2-40B4-BE49-F238E27FC236}">
                <a16:creationId xmlns:a16="http://schemas.microsoft.com/office/drawing/2014/main" id="{0B348288-EC7F-49A1-B215-557F1849987B}"/>
              </a:ext>
            </a:extLst>
          </p:cNvPr>
          <p:cNvSpPr/>
          <p:nvPr/>
        </p:nvSpPr>
        <p:spPr>
          <a:xfrm>
            <a:off x="1860935" y="4870930"/>
            <a:ext cx="2457892" cy="753171"/>
          </a:xfrm>
          <a:custGeom>
            <a:avLst/>
            <a:gdLst/>
            <a:ahLst/>
            <a:cxnLst/>
            <a:rect l="l" t="t" r="r" b="b"/>
            <a:pathLst>
              <a:path w="696619" h="204009">
                <a:moveTo>
                  <a:pt x="0" y="0"/>
                </a:moveTo>
                <a:lnTo>
                  <a:pt x="696619" y="0"/>
                </a:lnTo>
                <a:lnTo>
                  <a:pt x="696619" y="204009"/>
                </a:lnTo>
                <a:lnTo>
                  <a:pt x="0" y="204009"/>
                </a:lnTo>
                <a:close/>
              </a:path>
            </a:pathLst>
          </a:custGeom>
          <a:solidFill>
            <a:srgbClr val="F9B833"/>
          </a:solidFill>
          <a:ln cap="sq">
            <a:noFill/>
            <a:prstDash val="solid"/>
            <a:miter/>
          </a:ln>
        </p:spPr>
      </p:sp>
      <p:sp>
        <p:nvSpPr>
          <p:cNvPr id="59" name="TextBox 19">
            <a:extLst>
              <a:ext uri="{FF2B5EF4-FFF2-40B4-BE49-F238E27FC236}">
                <a16:creationId xmlns:a16="http://schemas.microsoft.com/office/drawing/2014/main" id="{3A39696D-5961-4A1E-A93C-9B564F6A1760}"/>
              </a:ext>
            </a:extLst>
          </p:cNvPr>
          <p:cNvSpPr txBox="1"/>
          <p:nvPr/>
        </p:nvSpPr>
        <p:spPr>
          <a:xfrm>
            <a:off x="1828800" y="4876800"/>
            <a:ext cx="2457892" cy="8235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r>
              <a:rPr lang="ko-KR" altLang="en-US" sz="2800" dirty="0">
                <a:solidFill>
                  <a:srgbClr val="1E1E1E"/>
                </a:solidFill>
                <a:ea typeface="Pretendard Bold"/>
                <a:sym typeface="네모고딕 Medium"/>
              </a:rPr>
              <a:t>백 엔드</a:t>
            </a:r>
            <a:endParaRPr lang="en-US" sz="2800" dirty="0">
              <a:solidFill>
                <a:srgbClr val="1E1E1E"/>
              </a:solidFill>
              <a:ea typeface="Pretendard Bold"/>
              <a:sym typeface="네모고딕 Medium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F1C7E4F-2399-412A-A24C-808B141170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72573" y="6719424"/>
            <a:ext cx="1160150" cy="1052507"/>
          </a:xfrm>
          <a:prstGeom prst="rect">
            <a:avLst/>
          </a:prstGeom>
        </p:spPr>
      </p:pic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4B4518F-18B3-40AF-A231-915841EFBE2C}"/>
              </a:ext>
            </a:extLst>
          </p:cNvPr>
          <p:cNvCxnSpPr>
            <a:cxnSpLocks/>
          </p:cNvCxnSpPr>
          <p:nvPr/>
        </p:nvCxnSpPr>
        <p:spPr>
          <a:xfrm>
            <a:off x="13411200" y="3128777"/>
            <a:ext cx="0" cy="9596623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10">
            <a:extLst>
              <a:ext uri="{FF2B5EF4-FFF2-40B4-BE49-F238E27FC236}">
                <a16:creationId xmlns:a16="http://schemas.microsoft.com/office/drawing/2014/main" id="{728499BE-9A76-49D6-A237-E6CAA5CADC2C}"/>
              </a:ext>
            </a:extLst>
          </p:cNvPr>
          <p:cNvSpPr txBox="1"/>
          <p:nvPr/>
        </p:nvSpPr>
        <p:spPr>
          <a:xfrm>
            <a:off x="658675" y="3005530"/>
            <a:ext cx="11715849" cy="99272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040"/>
              </a:lnSpc>
            </a:pPr>
            <a:endParaRPr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876A2DF-1502-4199-B0A2-6A4947BFEC9D}"/>
              </a:ext>
            </a:extLst>
          </p:cNvPr>
          <p:cNvSpPr/>
          <p:nvPr/>
        </p:nvSpPr>
        <p:spPr>
          <a:xfrm>
            <a:off x="944084" y="2137042"/>
            <a:ext cx="3901718" cy="2438307"/>
          </a:xfrm>
          <a:custGeom>
            <a:avLst/>
            <a:gdLst/>
            <a:ahLst/>
            <a:cxnLst/>
            <a:rect l="l" t="t" r="r" b="b"/>
            <a:pathLst>
              <a:path w="2699587" h="757691">
                <a:moveTo>
                  <a:pt x="0" y="0"/>
                </a:moveTo>
                <a:lnTo>
                  <a:pt x="2699587" y="0"/>
                </a:lnTo>
                <a:lnTo>
                  <a:pt x="2699587" y="757691"/>
                </a:lnTo>
                <a:lnTo>
                  <a:pt x="0" y="757691"/>
                </a:lnTo>
                <a:close/>
              </a:path>
            </a:pathLst>
          </a:custGeom>
          <a:solidFill>
            <a:schemeClr val="bg1"/>
          </a:solidFill>
          <a:ln w="25400" cap="sq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026" name="Picture 2" descr="AWS] EC2 인스턴스 접속하기 / EC2 서버 ssh 원격 접속하기 / PuTTY 원격 접속">
            <a:extLst>
              <a:ext uri="{FF2B5EF4-FFF2-40B4-BE49-F238E27FC236}">
                <a16:creationId xmlns:a16="http://schemas.microsoft.com/office/drawing/2014/main" id="{6C39F50A-48BD-4194-BF6B-B676FD95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" y="2057400"/>
            <a:ext cx="4206987" cy="26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 9">
            <a:extLst>
              <a:ext uri="{FF2B5EF4-FFF2-40B4-BE49-F238E27FC236}">
                <a16:creationId xmlns:a16="http://schemas.microsoft.com/office/drawing/2014/main" id="{A6FCBFF5-3194-4CED-A785-D37DC28719F5}"/>
              </a:ext>
            </a:extLst>
          </p:cNvPr>
          <p:cNvSpPr/>
          <p:nvPr/>
        </p:nvSpPr>
        <p:spPr>
          <a:xfrm>
            <a:off x="14746196" y="2140168"/>
            <a:ext cx="3901718" cy="2438307"/>
          </a:xfrm>
          <a:custGeom>
            <a:avLst/>
            <a:gdLst/>
            <a:ahLst/>
            <a:cxnLst/>
            <a:rect l="l" t="t" r="r" b="b"/>
            <a:pathLst>
              <a:path w="2699587" h="757691">
                <a:moveTo>
                  <a:pt x="0" y="0"/>
                </a:moveTo>
                <a:lnTo>
                  <a:pt x="2699587" y="0"/>
                </a:lnTo>
                <a:lnTo>
                  <a:pt x="2699587" y="757691"/>
                </a:lnTo>
                <a:lnTo>
                  <a:pt x="0" y="757691"/>
                </a:lnTo>
                <a:close/>
              </a:path>
            </a:pathLst>
          </a:custGeom>
          <a:solidFill>
            <a:schemeClr val="bg1"/>
          </a:solidFill>
          <a:ln w="25400" cap="sq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3A1F83-8F00-4EE8-9D14-8EFF86EAC6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15887" y="1705710"/>
            <a:ext cx="3391176" cy="33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8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518" y="2997200"/>
            <a:ext cx="8620686" cy="227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518" y="5435600"/>
            <a:ext cx="8603503" cy="609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167965" y="9524253"/>
            <a:ext cx="8496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3800" y="-1270000"/>
            <a:ext cx="1270000" cy="292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7500" y="-1270000"/>
            <a:ext cx="1270000" cy="292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8500" y="-1270000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481793" y="3543300"/>
            <a:ext cx="3975100" cy="1231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933" b="0" i="0" u="none" strike="noStrike" dirty="0">
                <a:solidFill>
                  <a:srgbClr val="FFFFFF"/>
                </a:solidFill>
                <a:latin typeface="Pretendard Bold"/>
              </a:rPr>
              <a:t>주요기능</a:t>
            </a:r>
            <a:endParaRPr lang="en" sz="6933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463738" y="6070600"/>
            <a:ext cx="5985062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266" b="0" i="0" u="none" strike="noStrike" dirty="0">
                <a:solidFill>
                  <a:srgbClr val="1E1E1E"/>
                </a:solidFill>
                <a:ea typeface="Pretendard Bold"/>
              </a:rPr>
              <a:t>사용자 키워드 등록</a:t>
            </a:r>
            <a:endParaRPr lang="en" sz="4266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356536" y="8115300"/>
            <a:ext cx="6092264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266" b="0" i="0" u="none" strike="noStrike" dirty="0" err="1">
                <a:solidFill>
                  <a:srgbClr val="1E1E1E"/>
                </a:solidFill>
                <a:ea typeface="Pretendard Bold"/>
              </a:rPr>
              <a:t>크롤링</a:t>
            </a:r>
            <a:r>
              <a:rPr lang="ko-KR" altLang="en-US" sz="4266" b="0" i="0" u="none" strike="noStrike" dirty="0">
                <a:solidFill>
                  <a:srgbClr val="1E1E1E"/>
                </a:solidFill>
                <a:ea typeface="Pretendard Bold"/>
              </a:rPr>
              <a:t> 모듈</a:t>
            </a:r>
            <a:r>
              <a:rPr lang="en-US" altLang="ko-KR" sz="4266" b="0" i="0" u="none" strike="noStrike" dirty="0">
                <a:solidFill>
                  <a:srgbClr val="1E1E1E"/>
                </a:solidFill>
                <a:ea typeface="Pretendard Bold"/>
              </a:rPr>
              <a:t>(</a:t>
            </a:r>
            <a:r>
              <a:rPr lang="ko-KR" altLang="en-US" sz="4266" dirty="0">
                <a:solidFill>
                  <a:srgbClr val="1E1E1E"/>
                </a:solidFill>
                <a:ea typeface="Pretendard Bold"/>
              </a:rPr>
              <a:t>데이터 </a:t>
            </a:r>
            <a:r>
              <a:rPr lang="ko-KR" altLang="en-US" sz="4266" b="0" i="0" u="none" strike="noStrike" dirty="0">
                <a:solidFill>
                  <a:srgbClr val="1E1E1E"/>
                </a:solidFill>
                <a:ea typeface="Pretendard Bold"/>
              </a:rPr>
              <a:t>수집</a:t>
            </a:r>
            <a:r>
              <a:rPr lang="en-US" altLang="ko-KR" sz="4266" b="0" i="0" u="none" strike="noStrike" dirty="0">
                <a:solidFill>
                  <a:srgbClr val="1E1E1E"/>
                </a:solidFill>
                <a:ea typeface="Pretendard Bold"/>
              </a:rPr>
              <a:t>)</a:t>
            </a:r>
            <a:endParaRPr lang="ko-KR" altLang="ko-KR" sz="4266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782111" y="10100235"/>
            <a:ext cx="3365500" cy="762000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16199"/>
              </a:lnSpc>
            </a:pPr>
            <a:r>
              <a:rPr lang="ko-KR" altLang="en-US" sz="4266" dirty="0">
                <a:solidFill>
                  <a:srgbClr val="1E1E1E"/>
                </a:solidFill>
                <a:ea typeface="Pretendard Bold"/>
              </a:rPr>
              <a:t>알림 </a:t>
            </a:r>
            <a:r>
              <a:rPr lang="en-US" altLang="ko-KR" sz="4266" dirty="0">
                <a:solidFill>
                  <a:srgbClr val="1E1E1E"/>
                </a:solidFill>
                <a:ea typeface="Pretendard Bold"/>
              </a:rPr>
              <a:t>/</a:t>
            </a:r>
            <a:r>
              <a:rPr lang="ko-KR" altLang="en-US" sz="4266" dirty="0">
                <a:solidFill>
                  <a:srgbClr val="1E1E1E"/>
                </a:solidFill>
                <a:ea typeface="Pretendard Bold"/>
              </a:rPr>
              <a:t> 문자</a:t>
            </a:r>
            <a:endParaRPr lang="ko-KR" altLang="ko-KR" sz="4266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419600" y="4038600"/>
            <a:ext cx="3975100" cy="1231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endParaRPr lang="en" sz="6933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343400" y="1237877"/>
            <a:ext cx="46228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733" b="0" i="0" u="none" strike="noStrike" dirty="0">
                <a:solidFill>
                  <a:srgbClr val="1E1E1E"/>
                </a:solidFill>
                <a:latin typeface="Pretendard Light"/>
              </a:rPr>
              <a:t>Chapter 6. </a:t>
            </a:r>
            <a:r>
              <a:rPr lang="ko-KR" altLang="en-US" sz="3733" b="0" i="0" u="none" strike="noStrike" dirty="0">
                <a:solidFill>
                  <a:srgbClr val="1E1E1E"/>
                </a:solidFill>
                <a:latin typeface="Pretendard Light"/>
              </a:rPr>
              <a:t>기능</a:t>
            </a:r>
            <a:endParaRPr lang="ko-KR" sz="3733" b="0" i="0" u="none" strike="noStrike" dirty="0">
              <a:solidFill>
                <a:srgbClr val="1E1E1E"/>
              </a:solidFill>
              <a:ea typeface="Pretendard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dirty="0" err="1">
                <a:solidFill>
                  <a:srgbClr val="000000"/>
                </a:solidFill>
                <a:latin typeface="Pretendard Black"/>
              </a:rPr>
              <a:t>Javajo</a:t>
            </a:r>
            <a:endParaRPr lang="en" sz="40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38" name="Picture 8">
            <a:extLst>
              <a:ext uri="{FF2B5EF4-FFF2-40B4-BE49-F238E27FC236}">
                <a16:creationId xmlns:a16="http://schemas.microsoft.com/office/drawing/2014/main" id="{2CF0167B-E04B-488E-9D1D-4DBFE9A3EB7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159000" y="7513918"/>
            <a:ext cx="8496300" cy="25400"/>
          </a:xfrm>
          <a:prstGeom prst="rect">
            <a:avLst/>
          </a:prstGeom>
        </p:spPr>
      </p:pic>
      <p:pic>
        <p:nvPicPr>
          <p:cNvPr id="44" name="Picture 5">
            <a:extLst>
              <a:ext uri="{FF2B5EF4-FFF2-40B4-BE49-F238E27FC236}">
                <a16:creationId xmlns:a16="http://schemas.microsoft.com/office/drawing/2014/main" id="{3F177246-A6FB-4F12-80A5-F6C42BF7122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625981" y="2997200"/>
            <a:ext cx="8496300" cy="2273300"/>
          </a:xfrm>
          <a:prstGeom prst="rect">
            <a:avLst/>
          </a:prstGeom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B9AD3756-BB8E-4A77-971A-D3F2855D6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5981" y="5448300"/>
            <a:ext cx="8496300" cy="6134100"/>
          </a:xfrm>
          <a:prstGeom prst="rect">
            <a:avLst/>
          </a:prstGeom>
        </p:spPr>
      </p:pic>
      <p:sp>
        <p:nvSpPr>
          <p:cNvPr id="46" name="TextBox 24">
            <a:extLst>
              <a:ext uri="{FF2B5EF4-FFF2-40B4-BE49-F238E27FC236}">
                <a16:creationId xmlns:a16="http://schemas.microsoft.com/office/drawing/2014/main" id="{F484C9FF-78A0-4F6D-83F3-0F18CF1F1A95}"/>
              </a:ext>
            </a:extLst>
          </p:cNvPr>
          <p:cNvSpPr txBox="1"/>
          <p:nvPr/>
        </p:nvSpPr>
        <p:spPr>
          <a:xfrm>
            <a:off x="15886581" y="3543300"/>
            <a:ext cx="3975100" cy="1231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933" b="0" i="0" u="none" strike="noStrike" dirty="0">
                <a:solidFill>
                  <a:srgbClr val="FFFFFF"/>
                </a:solidFill>
                <a:latin typeface="Pretendard Bold"/>
              </a:rPr>
              <a:t>부가 기능</a:t>
            </a:r>
            <a:endParaRPr lang="en" sz="6933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47" name="TextBox 25">
            <a:extLst>
              <a:ext uri="{FF2B5EF4-FFF2-40B4-BE49-F238E27FC236}">
                <a16:creationId xmlns:a16="http://schemas.microsoft.com/office/drawing/2014/main" id="{EDCECA53-3435-45F8-8E44-85BC79634140}"/>
              </a:ext>
            </a:extLst>
          </p:cNvPr>
          <p:cNvSpPr txBox="1"/>
          <p:nvPr/>
        </p:nvSpPr>
        <p:spPr>
          <a:xfrm>
            <a:off x="14259486" y="5715000"/>
            <a:ext cx="7381314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dirty="0" err="1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클릭률</a:t>
            </a:r>
            <a:r>
              <a:rPr lang="ko-KR" altLang="en-US" sz="4400" b="0" i="0" u="none" strike="noStrike" dirty="0">
                <a:solidFill>
                  <a:srgbClr val="1E1E1E"/>
                </a:solidFill>
                <a:ea typeface="Pretendard Bold"/>
              </a:rPr>
              <a:t> </a:t>
            </a:r>
            <a:r>
              <a:rPr lang="ko-KR" altLang="en-US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수집</a:t>
            </a:r>
            <a:endParaRPr lang="en-US" altLang="ko-KR" sz="4000" dirty="0">
              <a:solidFill>
                <a:srgbClr val="1E1E1E"/>
              </a:solidFill>
              <a:latin typeface="Calibri" panose="020F0502020204030204" pitchFamily="34" charset="0"/>
              <a:ea typeface="Pretendard 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개인</a:t>
            </a:r>
            <a:r>
              <a:rPr lang="en-US" altLang="ko-KR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/</a:t>
            </a:r>
            <a:r>
              <a:rPr lang="ko-KR" altLang="en-US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전체 수요 통계</a:t>
            </a:r>
            <a:endParaRPr lang="en-US" altLang="ko-KR" sz="4000" dirty="0">
              <a:solidFill>
                <a:srgbClr val="1E1E1E"/>
              </a:solidFill>
              <a:latin typeface="Calibri" panose="020F0502020204030204" pitchFamily="34" charset="0"/>
              <a:ea typeface="Pretendard 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400" dirty="0">
              <a:solidFill>
                <a:srgbClr val="1E1E1E"/>
              </a:solidFill>
              <a:ea typeface="Pretendard Bold"/>
            </a:endParaRPr>
          </a:p>
          <a:p>
            <a:pPr algn="ctr">
              <a:lnSpc>
                <a:spcPct val="116000"/>
              </a:lnSpc>
            </a:pPr>
            <a:r>
              <a:rPr lang="ko-KR" altLang="en-US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인기 키워드</a:t>
            </a:r>
            <a:endParaRPr lang="en-US" altLang="ko-KR" sz="4000" dirty="0">
              <a:solidFill>
                <a:srgbClr val="1E1E1E"/>
              </a:solidFill>
              <a:latin typeface="Calibri" panose="020F0502020204030204" pitchFamily="34" charset="0"/>
              <a:ea typeface="Pretendard Bold" panose="020B0600000101010101" charset="-127"/>
            </a:endParaRPr>
          </a:p>
          <a:p>
            <a:pPr marL="0" algn="ctr" rtl="0" eaLnBrk="1" latinLnBrk="0" hangingPunct="1">
              <a:lnSpc>
                <a:spcPct val="116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키워드 검색</a:t>
            </a:r>
          </a:p>
          <a:p>
            <a:pPr lvl="0" algn="ctr">
              <a:lnSpc>
                <a:spcPct val="116199"/>
              </a:lnSpc>
            </a:pPr>
            <a:endParaRPr lang="en-US" altLang="ko-KR" sz="2000" dirty="0">
              <a:solidFill>
                <a:srgbClr val="1E1E1E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뉴스 추천</a:t>
            </a:r>
            <a:r>
              <a:rPr lang="en-US" altLang="ko-KR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/</a:t>
            </a:r>
            <a:r>
              <a:rPr lang="ko-KR" altLang="en-US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검색</a:t>
            </a:r>
            <a:endParaRPr lang="en-US" altLang="ko-KR" sz="4000" dirty="0">
              <a:solidFill>
                <a:srgbClr val="1E1E1E"/>
              </a:solidFill>
              <a:latin typeface="Calibri" panose="020F0502020204030204" pitchFamily="34" charset="0"/>
              <a:ea typeface="Pretendard 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dirty="0">
                <a:solidFill>
                  <a:srgbClr val="1E1E1E"/>
                </a:solidFill>
                <a:latin typeface="Calibri" panose="020F0502020204030204" pitchFamily="34" charset="0"/>
                <a:ea typeface="Pretendard Bold" panose="020B0600000101010101" charset="-127"/>
              </a:rPr>
              <a:t>회원관리</a:t>
            </a:r>
            <a:endParaRPr lang="en-US" altLang="ko-KR" sz="4000" dirty="0">
              <a:solidFill>
                <a:srgbClr val="1E1E1E"/>
              </a:solidFill>
              <a:latin typeface="Calibri" panose="020F0502020204030204" pitchFamily="34" charset="0"/>
              <a:ea typeface="Pretendard 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dirty="0">
                <a:solidFill>
                  <a:srgbClr val="1E1E1E"/>
                </a:solidFill>
                <a:ea typeface="Pretendard Bold"/>
              </a:rPr>
              <a:t>고객 문의 </a:t>
            </a:r>
            <a:endParaRPr lang="en-US" altLang="ko-KR" sz="4000" dirty="0">
              <a:solidFill>
                <a:srgbClr val="1E1E1E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endParaRPr lang="en-US" altLang="ko-KR" sz="3600" dirty="0">
              <a:solidFill>
                <a:srgbClr val="1E1E1E"/>
              </a:solidFill>
              <a:ea typeface="Pretendard Bold"/>
            </a:endParaRPr>
          </a:p>
          <a:p>
            <a:pPr algn="ctr">
              <a:lnSpc>
                <a:spcPct val="116199"/>
              </a:lnSpc>
            </a:pPr>
            <a:endParaRPr lang="en-US" altLang="ko-KR" sz="4266" dirty="0">
              <a:solidFill>
                <a:srgbClr val="1E1E1E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endParaRPr lang="en" altLang="ko-KR" sz="4266" b="0" i="0" u="none" strike="noStrike" dirty="0">
              <a:solidFill>
                <a:srgbClr val="1E1E1E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endParaRPr lang="en" sz="4266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pic>
        <p:nvPicPr>
          <p:cNvPr id="50" name="Picture 8">
            <a:extLst>
              <a:ext uri="{FF2B5EF4-FFF2-40B4-BE49-F238E27FC236}">
                <a16:creationId xmlns:a16="http://schemas.microsoft.com/office/drawing/2014/main" id="{C4687409-6AFD-4A6E-99E2-CF32E0EE8C3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3657357" y="7454900"/>
            <a:ext cx="8496300" cy="25400"/>
          </a:xfrm>
          <a:prstGeom prst="rect">
            <a:avLst/>
          </a:prstGeom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4DC28A85-9E8C-4E25-881A-DCEC04DD376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3573686" y="9347200"/>
            <a:ext cx="8496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41077"/>
            <a:ext cx="63500" cy="304800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800" y="-1270000"/>
            <a:ext cx="1270000" cy="292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-1270000"/>
            <a:ext cx="1270000" cy="292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976" y="-1268132"/>
            <a:ext cx="1270000" cy="292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4900" y="-1270000"/>
            <a:ext cx="1270000" cy="292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5900" y="-1270000"/>
            <a:ext cx="12700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9600" y="-1270000"/>
            <a:ext cx="1270000" cy="292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0" y="-1270000"/>
            <a:ext cx="1270000" cy="2921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4343400" y="1237877"/>
            <a:ext cx="8699500" cy="660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733" dirty="0">
                <a:solidFill>
                  <a:srgbClr val="1E1E1E"/>
                </a:solidFill>
                <a:latin typeface="Pretendard Light"/>
              </a:rPr>
              <a:t>Chapter 6-1. </a:t>
            </a:r>
            <a:r>
              <a:rPr lang="ko-KR" altLang="en-US" sz="3733" dirty="0">
                <a:solidFill>
                  <a:srgbClr val="1E1E1E"/>
                </a:solidFill>
                <a:latin typeface="Pretendard Light"/>
              </a:rPr>
              <a:t>주요 기능 </a:t>
            </a:r>
            <a:r>
              <a:rPr lang="en-US" altLang="ko-KR" sz="3733" dirty="0">
                <a:solidFill>
                  <a:srgbClr val="1E1E1E"/>
                </a:solidFill>
                <a:latin typeface="Pretendard Light"/>
              </a:rPr>
              <a:t>| </a:t>
            </a:r>
            <a:r>
              <a:rPr lang="ko-KR" altLang="en-US" sz="3733" dirty="0">
                <a:solidFill>
                  <a:srgbClr val="1E1E1E"/>
                </a:solidFill>
                <a:latin typeface="Pretendard Light"/>
              </a:rPr>
              <a:t>키워드 알림</a:t>
            </a:r>
            <a:endParaRPr lang="en-US" altLang="ko-KR" sz="3733" dirty="0">
              <a:solidFill>
                <a:srgbClr val="1E1E1E"/>
              </a:solidFill>
              <a:latin typeface="Pretendard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Javajo</a:t>
            </a:r>
            <a:endParaRPr kumimoji="0" lang="e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lack"/>
              <a:ea typeface="+mn-ea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60413B-6CF8-4B34-BAEA-9E1775451E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98" y="6038604"/>
            <a:ext cx="3457730" cy="345773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92D2E7-1865-4BC8-AA64-6660FDDDF3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97" y="2362200"/>
            <a:ext cx="3694954" cy="36949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C366AA3-4E20-49B6-A464-707C9278B8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89" y="9405394"/>
            <a:ext cx="3603458" cy="3603458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34A0623-091C-4BFC-B996-F23FFC5C76D8}"/>
              </a:ext>
            </a:extLst>
          </p:cNvPr>
          <p:cNvCxnSpPr/>
          <p:nvPr/>
        </p:nvCxnSpPr>
        <p:spPr>
          <a:xfrm>
            <a:off x="5499100" y="2362200"/>
            <a:ext cx="0" cy="103632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1BDCD54-F4E3-4C4C-B0B8-27A563ACFCEC}"/>
              </a:ext>
            </a:extLst>
          </p:cNvPr>
          <p:cNvCxnSpPr/>
          <p:nvPr/>
        </p:nvCxnSpPr>
        <p:spPr>
          <a:xfrm>
            <a:off x="15861926" y="2362200"/>
            <a:ext cx="0" cy="103632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5">
            <a:extLst>
              <a:ext uri="{FF2B5EF4-FFF2-40B4-BE49-F238E27FC236}">
                <a16:creationId xmlns:a16="http://schemas.microsoft.com/office/drawing/2014/main" id="{6105D169-0D06-49F3-A635-E09BEB651D1D}"/>
              </a:ext>
            </a:extLst>
          </p:cNvPr>
          <p:cNvSpPr txBox="1"/>
          <p:nvPr/>
        </p:nvSpPr>
        <p:spPr>
          <a:xfrm>
            <a:off x="10187267" y="3896811"/>
            <a:ext cx="5985062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 err="1">
                <a:solidFill>
                  <a:srgbClr val="1E1E1E"/>
                </a:solidFill>
                <a:ea typeface="Pretendard Bold"/>
              </a:rPr>
              <a:t>크롤링</a:t>
            </a:r>
            <a:r>
              <a:rPr lang="ko-KR" altLang="en-US" sz="3200" b="0" i="0" u="none" strike="noStrike" dirty="0">
                <a:solidFill>
                  <a:srgbClr val="1E1E1E"/>
                </a:solidFill>
                <a:ea typeface="Pretendard Bold"/>
              </a:rPr>
              <a:t> 모듈 실행</a:t>
            </a:r>
            <a:endParaRPr lang="en" sz="3200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C2C53DD-4BAC-4888-83CA-EB82D24FB79F}"/>
              </a:ext>
            </a:extLst>
          </p:cNvPr>
          <p:cNvSpPr txBox="1"/>
          <p:nvPr/>
        </p:nvSpPr>
        <p:spPr>
          <a:xfrm>
            <a:off x="10187267" y="7429926"/>
            <a:ext cx="5985062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1E1E1E"/>
                </a:solidFill>
                <a:ea typeface="Pretendard Bold"/>
              </a:rPr>
              <a:t>중복 제거</a:t>
            </a:r>
            <a:r>
              <a:rPr lang="en-US" altLang="ko-KR" sz="3200" dirty="0">
                <a:solidFill>
                  <a:srgbClr val="1E1E1E"/>
                </a:solidFill>
                <a:ea typeface="Pretendard Bold"/>
              </a:rPr>
              <a:t>, DB </a:t>
            </a:r>
            <a:r>
              <a:rPr lang="ko-KR" altLang="en-US" sz="3200" dirty="0">
                <a:solidFill>
                  <a:srgbClr val="1E1E1E"/>
                </a:solidFill>
                <a:ea typeface="Pretendard Bold"/>
              </a:rPr>
              <a:t>입력</a:t>
            </a:r>
            <a:endParaRPr lang="en" sz="3200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4682E-BD91-41D4-9DA3-84D7888AB8BA}"/>
              </a:ext>
            </a:extLst>
          </p:cNvPr>
          <p:cNvSpPr txBox="1"/>
          <p:nvPr/>
        </p:nvSpPr>
        <p:spPr>
          <a:xfrm>
            <a:off x="10246097" y="10522886"/>
            <a:ext cx="5985062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1E1E1E"/>
                </a:solidFill>
                <a:ea typeface="Pretendard Bold"/>
              </a:rPr>
              <a:t>SMS </a:t>
            </a:r>
            <a:r>
              <a:rPr lang="ko-KR" altLang="en-US" sz="3200" dirty="0">
                <a:solidFill>
                  <a:srgbClr val="1E1E1E"/>
                </a:solidFill>
                <a:ea typeface="Pretendard Bold"/>
              </a:rPr>
              <a:t>전송 모듈 실행</a:t>
            </a:r>
            <a:endParaRPr lang="en" sz="3200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5" name="순서도: 병합 4">
            <a:extLst>
              <a:ext uri="{FF2B5EF4-FFF2-40B4-BE49-F238E27FC236}">
                <a16:creationId xmlns:a16="http://schemas.microsoft.com/office/drawing/2014/main" id="{6A1CF42A-91FD-4903-BED0-9BE21A08A72B}"/>
              </a:ext>
            </a:extLst>
          </p:cNvPr>
          <p:cNvSpPr/>
          <p:nvPr/>
        </p:nvSpPr>
        <p:spPr>
          <a:xfrm>
            <a:off x="12684497" y="5257800"/>
            <a:ext cx="914397" cy="762000"/>
          </a:xfrm>
          <a:prstGeom prst="flowChartMerg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병합 26">
            <a:extLst>
              <a:ext uri="{FF2B5EF4-FFF2-40B4-BE49-F238E27FC236}">
                <a16:creationId xmlns:a16="http://schemas.microsoft.com/office/drawing/2014/main" id="{3FF73B6A-45E7-4ECF-8C17-52834BA41676}"/>
              </a:ext>
            </a:extLst>
          </p:cNvPr>
          <p:cNvSpPr/>
          <p:nvPr/>
        </p:nvSpPr>
        <p:spPr>
          <a:xfrm>
            <a:off x="12684497" y="8896776"/>
            <a:ext cx="914397" cy="762000"/>
          </a:xfrm>
          <a:prstGeom prst="flowChartMerg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882C3590-75C6-4F98-BDCA-B07E431D9A19}"/>
              </a:ext>
            </a:extLst>
          </p:cNvPr>
          <p:cNvSpPr txBox="1"/>
          <p:nvPr/>
        </p:nvSpPr>
        <p:spPr>
          <a:xfrm>
            <a:off x="-228600" y="2223299"/>
            <a:ext cx="5985062" cy="762000"/>
          </a:xfrm>
          <a:prstGeom prst="rect">
            <a:avLst/>
          </a:prstGeom>
          <a:ln>
            <a:noFill/>
          </a:ln>
          <a:effectLst/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400" dirty="0">
                <a:solidFill>
                  <a:srgbClr val="1E1E1E"/>
                </a:solidFill>
                <a:latin typeface="Calibri"/>
                <a:ea typeface="Pretendard Bold"/>
              </a:rPr>
              <a:t>웹 페이지</a:t>
            </a:r>
            <a:endParaRPr lang="en-US" altLang="ko-KR" sz="4400" dirty="0">
              <a:solidFill>
                <a:srgbClr val="1E1E1E"/>
              </a:solidFill>
              <a:latin typeface="Calibri"/>
              <a:ea typeface="Pretendard Bold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C929A46D-3AC7-4A6A-B342-C8BC8CD5FAC6}"/>
              </a:ext>
            </a:extLst>
          </p:cNvPr>
          <p:cNvSpPr txBox="1"/>
          <p:nvPr/>
        </p:nvSpPr>
        <p:spPr>
          <a:xfrm>
            <a:off x="12298730" y="2286528"/>
            <a:ext cx="179827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400" dirty="0">
                <a:solidFill>
                  <a:srgbClr val="1E1E1E"/>
                </a:solidFill>
                <a:latin typeface="Calibri"/>
                <a:ea typeface="Pretendard Bold"/>
              </a:rPr>
              <a:t>서버</a:t>
            </a:r>
            <a:endParaRPr lang="en" sz="4400" dirty="0">
              <a:solidFill>
                <a:srgbClr val="1E1E1E"/>
              </a:solidFill>
              <a:latin typeface="Calibri"/>
              <a:ea typeface="Pretendard Bold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EFEEDDA9-3902-4305-92C5-08BF880E4284}"/>
              </a:ext>
            </a:extLst>
          </p:cNvPr>
          <p:cNvSpPr txBox="1"/>
          <p:nvPr/>
        </p:nvSpPr>
        <p:spPr>
          <a:xfrm>
            <a:off x="18364200" y="2288715"/>
            <a:ext cx="3515573" cy="623472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400" dirty="0">
                <a:solidFill>
                  <a:srgbClr val="1E1E1E"/>
                </a:solidFill>
                <a:latin typeface="Calibri"/>
                <a:ea typeface="Pretendard Bold"/>
              </a:rPr>
              <a:t>고객</a:t>
            </a:r>
            <a:endParaRPr lang="en-US" altLang="ko-KR" sz="4400" dirty="0">
              <a:solidFill>
                <a:srgbClr val="1E1E1E"/>
              </a:solidFill>
              <a:latin typeface="Calibri"/>
              <a:ea typeface="Pretendard Bold"/>
            </a:endParaRPr>
          </a:p>
        </p:txBody>
      </p:sp>
      <p:pic>
        <p:nvPicPr>
          <p:cNvPr id="2050" name="Picture 2" descr="사이트에 입력하는 모습을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9DE78B1D-A723-4A94-8F32-18581E26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2" y="3948513"/>
            <a:ext cx="3656717" cy="365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5">
            <a:extLst>
              <a:ext uri="{FF2B5EF4-FFF2-40B4-BE49-F238E27FC236}">
                <a16:creationId xmlns:a16="http://schemas.microsoft.com/office/drawing/2014/main" id="{5B29BC3E-1DC2-47F9-8DB6-D6A33AF60E90}"/>
              </a:ext>
            </a:extLst>
          </p:cNvPr>
          <p:cNvSpPr txBox="1"/>
          <p:nvPr/>
        </p:nvSpPr>
        <p:spPr>
          <a:xfrm>
            <a:off x="498142" y="7708953"/>
            <a:ext cx="4519597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 err="1">
                <a:solidFill>
                  <a:srgbClr val="1E1E1E"/>
                </a:solidFill>
                <a:ea typeface="Pretendard Bold"/>
              </a:rPr>
              <a:t>알림받을</a:t>
            </a:r>
            <a:r>
              <a:rPr lang="ko-KR" altLang="en-US" sz="3200" b="0" i="0" u="none" strike="noStrike" dirty="0">
                <a:solidFill>
                  <a:srgbClr val="1E1E1E"/>
                </a:solidFill>
                <a:ea typeface="Pretendard Bold"/>
              </a:rPr>
              <a:t> 키워드 입력</a:t>
            </a:r>
            <a:endParaRPr lang="en" sz="3200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123524-D04F-458F-AD0A-684D2C4515A1}"/>
              </a:ext>
            </a:extLst>
          </p:cNvPr>
          <p:cNvCxnSpPr>
            <a:cxnSpLocks/>
          </p:cNvCxnSpPr>
          <p:nvPr/>
        </p:nvCxnSpPr>
        <p:spPr>
          <a:xfrm>
            <a:off x="1989303" y="3048000"/>
            <a:ext cx="154925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FEC8A3-CC52-4F08-BD75-9739C5AB3119}"/>
              </a:ext>
            </a:extLst>
          </p:cNvPr>
          <p:cNvCxnSpPr>
            <a:cxnSpLocks/>
          </p:cNvCxnSpPr>
          <p:nvPr/>
        </p:nvCxnSpPr>
        <p:spPr>
          <a:xfrm>
            <a:off x="12423238" y="3048000"/>
            <a:ext cx="154925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B0A7948-8276-4C0C-85B4-220794E65A42}"/>
              </a:ext>
            </a:extLst>
          </p:cNvPr>
          <p:cNvCxnSpPr>
            <a:cxnSpLocks/>
          </p:cNvCxnSpPr>
          <p:nvPr/>
        </p:nvCxnSpPr>
        <p:spPr>
          <a:xfrm>
            <a:off x="19347359" y="3048000"/>
            <a:ext cx="154925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휴대폰에 메시지가 도착한 모습을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8EF0205D-1DF0-4FD1-B601-07734DFE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6592" y="394763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웹사이트에 통계가 뜨는 모습을 표현한 벡터 이미지, 원형 테두리 색상은 #f9b833, 배경은 투명하게 PNG 형태로 출력">
            <a:extLst>
              <a:ext uri="{FF2B5EF4-FFF2-40B4-BE49-F238E27FC236}">
                <a16:creationId xmlns:a16="http://schemas.microsoft.com/office/drawing/2014/main" id="{5F47773D-3B2F-4757-B81F-A946BB89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400" y="394763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25">
            <a:extLst>
              <a:ext uri="{FF2B5EF4-FFF2-40B4-BE49-F238E27FC236}">
                <a16:creationId xmlns:a16="http://schemas.microsoft.com/office/drawing/2014/main" id="{519D1DF2-AD2D-4282-BCA5-766EC94E95AB}"/>
              </a:ext>
            </a:extLst>
          </p:cNvPr>
          <p:cNvSpPr txBox="1"/>
          <p:nvPr/>
        </p:nvSpPr>
        <p:spPr>
          <a:xfrm>
            <a:off x="15935566" y="7551308"/>
            <a:ext cx="4519597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1E1E1E"/>
                </a:solidFill>
                <a:ea typeface="Pretendard Bold"/>
              </a:rPr>
              <a:t>실시간 할인정보 알림</a:t>
            </a:r>
            <a:endParaRPr lang="en" sz="3200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ADD1DEC5-BE0A-4E6C-96A1-00E3D1B8BCFD}"/>
              </a:ext>
            </a:extLst>
          </p:cNvPr>
          <p:cNvSpPr txBox="1"/>
          <p:nvPr/>
        </p:nvSpPr>
        <p:spPr>
          <a:xfrm>
            <a:off x="19787401" y="7559645"/>
            <a:ext cx="4519597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1E1E1E"/>
                </a:solidFill>
                <a:ea typeface="Pretendard Bold"/>
              </a:rPr>
              <a:t>개인</a:t>
            </a:r>
            <a:r>
              <a:rPr lang="en-US" altLang="ko-KR" sz="3200" dirty="0">
                <a:solidFill>
                  <a:srgbClr val="1E1E1E"/>
                </a:solidFill>
                <a:ea typeface="Pretendard Bold"/>
              </a:rPr>
              <a:t>/</a:t>
            </a:r>
            <a:r>
              <a:rPr lang="ko-KR" altLang="en-US" sz="3200" dirty="0">
                <a:solidFill>
                  <a:srgbClr val="1E1E1E"/>
                </a:solidFill>
                <a:ea typeface="Pretendard Bold"/>
              </a:rPr>
              <a:t>전체 통계</a:t>
            </a:r>
            <a:endParaRPr lang="en" sz="3200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  <p:sp>
        <p:nvSpPr>
          <p:cNvPr id="10" name="화살표: 오른쪽으로 구부러짐 9">
            <a:extLst>
              <a:ext uri="{FF2B5EF4-FFF2-40B4-BE49-F238E27FC236}">
                <a16:creationId xmlns:a16="http://schemas.microsoft.com/office/drawing/2014/main" id="{9C3A76E0-E6DC-488E-87FB-C31C49F7A738}"/>
              </a:ext>
            </a:extLst>
          </p:cNvPr>
          <p:cNvSpPr/>
          <p:nvPr/>
        </p:nvSpPr>
        <p:spPr>
          <a:xfrm flipV="1">
            <a:off x="5924550" y="3896810"/>
            <a:ext cx="1933930" cy="7595891"/>
          </a:xfrm>
          <a:prstGeom prst="curvedRightArrow">
            <a:avLst/>
          </a:prstGeom>
          <a:solidFill>
            <a:srgbClr val="F9B8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62F4608B-7035-47DD-BFCD-A94F1F654DF8}"/>
              </a:ext>
            </a:extLst>
          </p:cNvPr>
          <p:cNvSpPr txBox="1"/>
          <p:nvPr/>
        </p:nvSpPr>
        <p:spPr>
          <a:xfrm>
            <a:off x="5916199" y="7378700"/>
            <a:ext cx="166657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1E1E1E"/>
                </a:solidFill>
                <a:ea typeface="Pretendard Bold"/>
              </a:rPr>
              <a:t>스케줄링</a:t>
            </a:r>
            <a:endParaRPr lang="en" sz="3200" b="0" i="0" u="none" strike="noStrike" dirty="0">
              <a:solidFill>
                <a:srgbClr val="1E1E1E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038923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538</Words>
  <Application>Microsoft Office PowerPoint</Application>
  <PresentationFormat>사용자 지정</PresentationFormat>
  <Paragraphs>140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Calibri</vt:lpstr>
      <vt:lpstr>Pretendard Light</vt:lpstr>
      <vt:lpstr>Pretendard Regular</vt:lpstr>
      <vt:lpstr>Pretendard SemiBold</vt:lpstr>
      <vt:lpstr>Pretendard ExtraBold</vt:lpstr>
      <vt:lpstr>Arial</vt:lpstr>
      <vt:lpstr>Pretendard Black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420_26</dc:creator>
  <cp:lastModifiedBy>420_26</cp:lastModifiedBy>
  <cp:revision>77</cp:revision>
  <dcterms:created xsi:type="dcterms:W3CDTF">2006-08-16T00:00:00Z</dcterms:created>
  <dcterms:modified xsi:type="dcterms:W3CDTF">2025-10-24T04:34:31Z</dcterms:modified>
</cp:coreProperties>
</file>